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2" autoAdjust="0"/>
    <p:restoredTop sz="94660"/>
  </p:normalViewPr>
  <p:slideViewPr>
    <p:cSldViewPr snapToGrid="0">
      <p:cViewPr varScale="1">
        <p:scale>
          <a:sx n="92" d="100"/>
          <a:sy n="92" d="100"/>
        </p:scale>
        <p:origin x="7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stik Airee" userId="a721ebb3bca8a80c" providerId="LiveId" clId="{7291CA82-DD53-4B3D-88EE-F17E759E73E0}"/>
    <pc:docChg chg="custSel modSld">
      <pc:chgData name="Swastik Airee" userId="a721ebb3bca8a80c" providerId="LiveId" clId="{7291CA82-DD53-4B3D-88EE-F17E759E73E0}" dt="2025-07-18T09:45:34.152" v="12" actId="20577"/>
      <pc:docMkLst>
        <pc:docMk/>
      </pc:docMkLst>
      <pc:sldChg chg="modSp mod">
        <pc:chgData name="Swastik Airee" userId="a721ebb3bca8a80c" providerId="LiveId" clId="{7291CA82-DD53-4B3D-88EE-F17E759E73E0}" dt="2025-07-18T09:45:34.152" v="12" actId="20577"/>
        <pc:sldMkLst>
          <pc:docMk/>
          <pc:sldMk cId="2239342077" sldId="256"/>
        </pc:sldMkLst>
        <pc:spChg chg="mod">
          <ac:chgData name="Swastik Airee" userId="a721ebb3bca8a80c" providerId="LiveId" clId="{7291CA82-DD53-4B3D-88EE-F17E759E73E0}" dt="2025-07-18T09:45:29.109" v="7" actId="20577"/>
          <ac:spMkLst>
            <pc:docMk/>
            <pc:sldMk cId="2239342077" sldId="256"/>
            <ac:spMk id="2" creationId="{00000000-0000-0000-0000-000000000000}"/>
          </ac:spMkLst>
        </pc:spChg>
        <pc:spChg chg="mod">
          <ac:chgData name="Swastik Airee" userId="a721ebb3bca8a80c" providerId="LiveId" clId="{7291CA82-DD53-4B3D-88EE-F17E759E73E0}" dt="2025-07-18T09:45:34.152" v="12" actId="20577"/>
          <ac:spMkLst>
            <pc:docMk/>
            <pc:sldMk cId="2239342077" sldId="256"/>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7/18/2025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7/18/2025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7/18/2025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7/18/2025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7/18/2025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s://rcompanion.org/handbook/I_12.html" TargetMode="External"/><Relationship Id="rId2" Type="http://schemas.openxmlformats.org/officeDocument/2006/relationships/hyperlink" Target="https://www.geeksforgeeks.org/data-transformation-in-data-min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5.png"/><Relationship Id="rId5" Type="http://schemas.openxmlformats.org/officeDocument/2006/relationships/image" Target="../media/image1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1191" y="-166255"/>
            <a:ext cx="10993549" cy="2661699"/>
          </a:xfrm>
        </p:spPr>
        <p:txBody>
          <a:bodyPr>
            <a:normAutofit/>
          </a:bodyPr>
          <a:lstStyle/>
          <a:p>
            <a:r>
              <a:rPr lang="en-US" dirty="0"/>
              <a:t>Report</a:t>
            </a:r>
            <a:br>
              <a:rPr lang="en-US" dirty="0"/>
            </a:br>
            <a:br>
              <a:rPr lang="en-US" dirty="0"/>
            </a:br>
            <a:endParaRPr lang="en-GB" dirty="0"/>
          </a:p>
        </p:txBody>
      </p:sp>
      <p:sp>
        <p:nvSpPr>
          <p:cNvPr id="3" name="Subtitle 2"/>
          <p:cNvSpPr>
            <a:spLocks noGrp="1"/>
          </p:cNvSpPr>
          <p:nvPr>
            <p:ph type="subTitle" idx="1"/>
          </p:nvPr>
        </p:nvSpPr>
        <p:spPr>
          <a:xfrm>
            <a:off x="581194" y="5411827"/>
            <a:ext cx="10993546" cy="590321"/>
          </a:xfrm>
        </p:spPr>
        <p:txBody>
          <a:bodyPr>
            <a:normAutofit/>
          </a:bodyPr>
          <a:lstStyle/>
          <a:p>
            <a:r>
              <a:rPr lang="en-US" dirty="0">
                <a:solidFill>
                  <a:schemeClr val="bg1"/>
                </a:solidFill>
              </a:rPr>
              <a:t>Name – </a:t>
            </a:r>
            <a:r>
              <a:rPr lang="en-US" dirty="0" err="1">
                <a:solidFill>
                  <a:schemeClr val="bg1"/>
                </a:solidFill>
              </a:rPr>
              <a:t>Swas</a:t>
            </a:r>
            <a:r>
              <a:rPr lang="en-US" dirty="0">
                <a:solidFill>
                  <a:schemeClr val="bg1"/>
                </a:solidFill>
              </a:rPr>
              <a:t> Airee </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2393420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measures and correlation coefficients Table</a:t>
            </a:r>
          </a:p>
        </p:txBody>
      </p:sp>
      <p:graphicFrame>
        <p:nvGraphicFramePr>
          <p:cNvPr id="3" name="Table 2"/>
          <p:cNvGraphicFramePr>
            <a:graphicFrameLocks noGrp="1"/>
          </p:cNvGraphicFramePr>
          <p:nvPr>
            <p:extLst>
              <p:ext uri="{D42A27DB-BD31-4B8C-83A1-F6EECF244321}">
                <p14:modId xmlns:p14="http://schemas.microsoft.com/office/powerpoint/2010/main" val="2693885604"/>
              </p:ext>
            </p:extLst>
          </p:nvPr>
        </p:nvGraphicFramePr>
        <p:xfrm>
          <a:off x="693192" y="2092038"/>
          <a:ext cx="10795020" cy="3636818"/>
        </p:xfrm>
        <a:graphic>
          <a:graphicData uri="http://schemas.openxmlformats.org/drawingml/2006/table">
            <a:tbl>
              <a:tblPr firstRow="1" bandRow="1">
                <a:tableStyleId>{5C22544A-7EE6-4342-B048-85BDC9FD1C3A}</a:tableStyleId>
              </a:tblPr>
              <a:tblGrid>
                <a:gridCol w="2159004">
                  <a:extLst>
                    <a:ext uri="{9D8B030D-6E8A-4147-A177-3AD203B41FA5}">
                      <a16:colId xmlns:a16="http://schemas.microsoft.com/office/drawing/2014/main" val="20000"/>
                    </a:ext>
                  </a:extLst>
                </a:gridCol>
                <a:gridCol w="2159004">
                  <a:extLst>
                    <a:ext uri="{9D8B030D-6E8A-4147-A177-3AD203B41FA5}">
                      <a16:colId xmlns:a16="http://schemas.microsoft.com/office/drawing/2014/main" val="20001"/>
                    </a:ext>
                  </a:extLst>
                </a:gridCol>
                <a:gridCol w="2159004">
                  <a:extLst>
                    <a:ext uri="{9D8B030D-6E8A-4147-A177-3AD203B41FA5}">
                      <a16:colId xmlns:a16="http://schemas.microsoft.com/office/drawing/2014/main" val="20002"/>
                    </a:ext>
                  </a:extLst>
                </a:gridCol>
                <a:gridCol w="2159004">
                  <a:extLst>
                    <a:ext uri="{9D8B030D-6E8A-4147-A177-3AD203B41FA5}">
                      <a16:colId xmlns:a16="http://schemas.microsoft.com/office/drawing/2014/main" val="20003"/>
                    </a:ext>
                  </a:extLst>
                </a:gridCol>
                <a:gridCol w="2159004">
                  <a:extLst>
                    <a:ext uri="{9D8B030D-6E8A-4147-A177-3AD203B41FA5}">
                      <a16:colId xmlns:a16="http://schemas.microsoft.com/office/drawing/2014/main" val="20004"/>
                    </a:ext>
                  </a:extLst>
                </a:gridCol>
              </a:tblGrid>
              <a:tr h="1024646">
                <a:tc>
                  <a:txBody>
                    <a:bodyPr/>
                    <a:lstStyle/>
                    <a:p>
                      <a:r>
                        <a:rPr lang="en-GB" dirty="0"/>
                        <a:t>Model</a:t>
                      </a:r>
                    </a:p>
                  </a:txBody>
                  <a:tcPr/>
                </a:tc>
                <a:tc>
                  <a:txBody>
                    <a:bodyPr/>
                    <a:lstStyle/>
                    <a:p>
                      <a:r>
                        <a:rPr lang="en-GB"/>
                        <a:t>Average</a:t>
                      </a:r>
                      <a:r>
                        <a:rPr lang="en-GB" baseline="0"/>
                        <a:t> ABS Error</a:t>
                      </a:r>
                      <a:endParaRPr lang="en-GB" dirty="0"/>
                    </a:p>
                  </a:txBody>
                  <a:tcPr/>
                </a:tc>
                <a:tc>
                  <a:txBody>
                    <a:bodyPr/>
                    <a:lstStyle/>
                    <a:p>
                      <a:r>
                        <a:rPr lang="en-GB"/>
                        <a:t>Pearson</a:t>
                      </a:r>
                      <a:r>
                        <a:rPr lang="en-GB" baseline="0"/>
                        <a:t> Correlation</a:t>
                      </a:r>
                      <a:endParaRPr lang="en-GB" dirty="0"/>
                    </a:p>
                  </a:txBody>
                  <a:tcPr/>
                </a:tc>
                <a:tc>
                  <a:txBody>
                    <a:bodyPr/>
                    <a:lstStyle/>
                    <a:p>
                      <a:r>
                        <a:rPr lang="en-GB"/>
                        <a:t>Spearman </a:t>
                      </a:r>
                    </a:p>
                    <a:p>
                      <a:r>
                        <a:rPr lang="en-GB"/>
                        <a:t>Correlation</a:t>
                      </a:r>
                      <a:endParaRPr lang="en-GB" dirty="0"/>
                    </a:p>
                  </a:txBody>
                  <a:tcPr/>
                </a:tc>
                <a:tc>
                  <a:txBody>
                    <a:bodyPr/>
                    <a:lstStyle/>
                    <a:p>
                      <a:r>
                        <a:rPr lang="en-GB"/>
                        <a:t>RMSE(Root</a:t>
                      </a:r>
                      <a:r>
                        <a:rPr lang="en-GB" baseline="0"/>
                        <a:t> Mean Square Error)</a:t>
                      </a:r>
                      <a:endParaRPr lang="en-GB" dirty="0"/>
                    </a:p>
                  </a:txBody>
                  <a:tcPr/>
                </a:tc>
                <a:extLst>
                  <a:ext uri="{0D108BD9-81ED-4DB2-BD59-A6C34878D82A}">
                    <a16:rowId xmlns:a16="http://schemas.microsoft.com/office/drawing/2014/main" val="10000"/>
                  </a:ext>
                </a:extLst>
              </a:tr>
              <a:tr h="653043">
                <a:tc>
                  <a:txBody>
                    <a:bodyPr/>
                    <a:lstStyle/>
                    <a:p>
                      <a:r>
                        <a:rPr lang="en-GB"/>
                        <a:t>WAM</a:t>
                      </a:r>
                      <a:endParaRPr lang="en-GB" dirty="0"/>
                    </a:p>
                  </a:txBody>
                  <a:tcPr/>
                </a:tc>
                <a:tc>
                  <a:txBody>
                    <a:bodyPr/>
                    <a:lstStyle/>
                    <a:p>
                      <a:r>
                        <a:rPr lang="en-GB" b="1" dirty="0"/>
                        <a:t>0.101899973272004</a:t>
                      </a:r>
                    </a:p>
                  </a:txBody>
                  <a:tcPr/>
                </a:tc>
                <a:tc>
                  <a:txBody>
                    <a:bodyPr/>
                    <a:lstStyle/>
                    <a:p>
                      <a:r>
                        <a:rPr lang="en-GB" b="1" dirty="0"/>
                        <a:t>0.528773260834755</a:t>
                      </a:r>
                    </a:p>
                  </a:txBody>
                  <a:tcPr/>
                </a:tc>
                <a:tc>
                  <a:txBody>
                    <a:bodyPr/>
                    <a:lstStyle/>
                    <a:p>
                      <a:r>
                        <a:rPr lang="en-GB" b="1" dirty="0"/>
                        <a:t>0.552476414536778</a:t>
                      </a:r>
                    </a:p>
                  </a:txBody>
                  <a:tcPr/>
                </a:tc>
                <a:tc>
                  <a:txBody>
                    <a:bodyPr/>
                    <a:lstStyle/>
                    <a:p>
                      <a:r>
                        <a:rPr lang="en-GB" b="1" dirty="0"/>
                        <a:t>0.134597864021928</a:t>
                      </a:r>
                    </a:p>
                  </a:txBody>
                  <a:tcPr/>
                </a:tc>
                <a:extLst>
                  <a:ext uri="{0D108BD9-81ED-4DB2-BD59-A6C34878D82A}">
                    <a16:rowId xmlns:a16="http://schemas.microsoft.com/office/drawing/2014/main" val="10001"/>
                  </a:ext>
                </a:extLst>
              </a:tr>
              <a:tr h="653043">
                <a:tc>
                  <a:txBody>
                    <a:bodyPr/>
                    <a:lstStyle/>
                    <a:p>
                      <a:r>
                        <a:rPr lang="en-GB"/>
                        <a:t>WPM</a:t>
                      </a:r>
                      <a:r>
                        <a:rPr lang="en-GB" baseline="0"/>
                        <a:t> (p= 0.5)</a:t>
                      </a:r>
                      <a:endParaRPr lang="en-GB" dirty="0"/>
                    </a:p>
                  </a:txBody>
                  <a:tcPr/>
                </a:tc>
                <a:tc>
                  <a:txBody>
                    <a:bodyPr/>
                    <a:lstStyle/>
                    <a:p>
                      <a:r>
                        <a:rPr lang="en-GB"/>
                        <a:t>0.102079486139245</a:t>
                      </a:r>
                      <a:endParaRPr lang="en-GB" dirty="0"/>
                    </a:p>
                  </a:txBody>
                  <a:tcPr/>
                </a:tc>
                <a:tc>
                  <a:txBody>
                    <a:bodyPr/>
                    <a:lstStyle/>
                    <a:p>
                      <a:r>
                        <a:rPr lang="en-GB" dirty="0"/>
                        <a:t>0.526376348139486</a:t>
                      </a:r>
                    </a:p>
                  </a:txBody>
                  <a:tcPr/>
                </a:tc>
                <a:tc>
                  <a:txBody>
                    <a:bodyPr/>
                    <a:lstStyle/>
                    <a:p>
                      <a:r>
                        <a:rPr lang="en-GB"/>
                        <a:t>0.552160402574025</a:t>
                      </a:r>
                      <a:endParaRPr lang="en-GB" dirty="0"/>
                    </a:p>
                  </a:txBody>
                  <a:tcPr/>
                </a:tc>
                <a:tc>
                  <a:txBody>
                    <a:bodyPr/>
                    <a:lstStyle/>
                    <a:p>
                      <a:r>
                        <a:rPr lang="en-GB" dirty="0"/>
                        <a:t>0.134749347871327</a:t>
                      </a:r>
                    </a:p>
                  </a:txBody>
                  <a:tcPr/>
                </a:tc>
                <a:extLst>
                  <a:ext uri="{0D108BD9-81ED-4DB2-BD59-A6C34878D82A}">
                    <a16:rowId xmlns:a16="http://schemas.microsoft.com/office/drawing/2014/main" val="10002"/>
                  </a:ext>
                </a:extLst>
              </a:tr>
              <a:tr h="653043">
                <a:tc>
                  <a:txBody>
                    <a:bodyPr/>
                    <a:lstStyle/>
                    <a:p>
                      <a:r>
                        <a:rPr lang="en-GB" dirty="0"/>
                        <a:t>WPM (p=2)</a:t>
                      </a:r>
                    </a:p>
                  </a:txBody>
                  <a:tcPr/>
                </a:tc>
                <a:tc>
                  <a:txBody>
                    <a:bodyPr/>
                    <a:lstStyle/>
                    <a:p>
                      <a:r>
                        <a:rPr lang="en-GB"/>
                        <a:t>0.102276559398587</a:t>
                      </a:r>
                      <a:endParaRPr lang="en-GB" dirty="0"/>
                    </a:p>
                  </a:txBody>
                  <a:tcPr/>
                </a:tc>
                <a:tc>
                  <a:txBody>
                    <a:bodyPr/>
                    <a:lstStyle/>
                    <a:p>
                      <a:r>
                        <a:rPr lang="en-GB"/>
                        <a:t>0.523921056711041</a:t>
                      </a:r>
                      <a:endParaRPr lang="en-GB" dirty="0"/>
                    </a:p>
                  </a:txBody>
                  <a:tcPr/>
                </a:tc>
                <a:tc>
                  <a:txBody>
                    <a:bodyPr/>
                    <a:lstStyle/>
                    <a:p>
                      <a:r>
                        <a:rPr lang="en-GB"/>
                        <a:t>0.547314418256799</a:t>
                      </a:r>
                      <a:endParaRPr lang="en-GB" dirty="0"/>
                    </a:p>
                  </a:txBody>
                  <a:tcPr/>
                </a:tc>
                <a:tc>
                  <a:txBody>
                    <a:bodyPr/>
                    <a:lstStyle/>
                    <a:p>
                      <a:r>
                        <a:rPr lang="en-GB"/>
                        <a:t>0.135705504968896</a:t>
                      </a:r>
                      <a:endParaRPr lang="en-GB" dirty="0"/>
                    </a:p>
                  </a:txBody>
                  <a:tcPr/>
                </a:tc>
                <a:extLst>
                  <a:ext uri="{0D108BD9-81ED-4DB2-BD59-A6C34878D82A}">
                    <a16:rowId xmlns:a16="http://schemas.microsoft.com/office/drawing/2014/main" val="10003"/>
                  </a:ext>
                </a:extLst>
              </a:tr>
              <a:tr h="653043">
                <a:tc>
                  <a:txBody>
                    <a:bodyPr/>
                    <a:lstStyle/>
                    <a:p>
                      <a:r>
                        <a:rPr lang="en-GB" dirty="0"/>
                        <a:t>OWA</a:t>
                      </a:r>
                    </a:p>
                  </a:txBody>
                  <a:tcPr/>
                </a:tc>
                <a:tc>
                  <a:txBody>
                    <a:bodyPr/>
                    <a:lstStyle/>
                    <a:p>
                      <a:r>
                        <a:rPr lang="en-GB" dirty="0"/>
                        <a:t>0.143350698469421</a:t>
                      </a:r>
                    </a:p>
                  </a:txBody>
                  <a:tcPr/>
                </a:tc>
                <a:tc>
                  <a:txBody>
                    <a:bodyPr/>
                    <a:lstStyle/>
                    <a:p>
                      <a:r>
                        <a:rPr lang="en-GB"/>
                        <a:t>0.420998396759117</a:t>
                      </a:r>
                      <a:endParaRPr lang="en-GB" dirty="0"/>
                    </a:p>
                  </a:txBody>
                  <a:tcPr/>
                </a:tc>
                <a:tc>
                  <a:txBody>
                    <a:bodyPr/>
                    <a:lstStyle/>
                    <a:p>
                      <a:r>
                        <a:rPr lang="en-GB" dirty="0"/>
                        <a:t>0.416902528946409</a:t>
                      </a:r>
                    </a:p>
                  </a:txBody>
                  <a:tcPr/>
                </a:tc>
                <a:tc>
                  <a:txBody>
                    <a:bodyPr/>
                    <a:lstStyle/>
                    <a:p>
                      <a:r>
                        <a:rPr lang="en-GB" dirty="0"/>
                        <a:t>0.143350698469421</a:t>
                      </a:r>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1094509" y="5791200"/>
            <a:ext cx="10511001" cy="923330"/>
          </a:xfrm>
          <a:prstGeom prst="rect">
            <a:avLst/>
          </a:prstGeom>
          <a:noFill/>
        </p:spPr>
        <p:txBody>
          <a:bodyPr wrap="square" rtlCol="0">
            <a:spAutoFit/>
          </a:bodyPr>
          <a:lstStyle/>
          <a:p>
            <a:r>
              <a:rPr lang="en-GB" b="1" dirty="0"/>
              <a:t>As the ABS Error and RMSE Error are the lowest for WAM and Pearson and Spearmen correlation coefficient are closest to 1 for WAM thus making WAM best fitted model to predict variable Y(Quality)</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8645316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Weights and parameters summary table </a:t>
            </a:r>
          </a:p>
        </p:txBody>
      </p:sp>
      <p:graphicFrame>
        <p:nvGraphicFramePr>
          <p:cNvPr id="3" name="Table 2"/>
          <p:cNvGraphicFramePr>
            <a:graphicFrameLocks noGrp="1"/>
          </p:cNvGraphicFramePr>
          <p:nvPr>
            <p:extLst>
              <p:ext uri="{D42A27DB-BD31-4B8C-83A1-F6EECF244321}">
                <p14:modId xmlns:p14="http://schemas.microsoft.com/office/powerpoint/2010/main" val="2779583230"/>
              </p:ext>
            </p:extLst>
          </p:nvPr>
        </p:nvGraphicFramePr>
        <p:xfrm>
          <a:off x="665020" y="2306780"/>
          <a:ext cx="10940490" cy="3855119"/>
        </p:xfrm>
        <a:graphic>
          <a:graphicData uri="http://schemas.openxmlformats.org/drawingml/2006/table">
            <a:tbl>
              <a:tblPr firstRow="1" bandRow="1">
                <a:tableStyleId>{5C22544A-7EE6-4342-B048-85BDC9FD1C3A}</a:tableStyleId>
              </a:tblPr>
              <a:tblGrid>
                <a:gridCol w="2188098">
                  <a:extLst>
                    <a:ext uri="{9D8B030D-6E8A-4147-A177-3AD203B41FA5}">
                      <a16:colId xmlns:a16="http://schemas.microsoft.com/office/drawing/2014/main" val="20000"/>
                    </a:ext>
                  </a:extLst>
                </a:gridCol>
                <a:gridCol w="2188098">
                  <a:extLst>
                    <a:ext uri="{9D8B030D-6E8A-4147-A177-3AD203B41FA5}">
                      <a16:colId xmlns:a16="http://schemas.microsoft.com/office/drawing/2014/main" val="20001"/>
                    </a:ext>
                  </a:extLst>
                </a:gridCol>
                <a:gridCol w="2188098">
                  <a:extLst>
                    <a:ext uri="{9D8B030D-6E8A-4147-A177-3AD203B41FA5}">
                      <a16:colId xmlns:a16="http://schemas.microsoft.com/office/drawing/2014/main" val="20002"/>
                    </a:ext>
                  </a:extLst>
                </a:gridCol>
                <a:gridCol w="2188098">
                  <a:extLst>
                    <a:ext uri="{9D8B030D-6E8A-4147-A177-3AD203B41FA5}">
                      <a16:colId xmlns:a16="http://schemas.microsoft.com/office/drawing/2014/main" val="20003"/>
                    </a:ext>
                  </a:extLst>
                </a:gridCol>
                <a:gridCol w="2188098">
                  <a:extLst>
                    <a:ext uri="{9D8B030D-6E8A-4147-A177-3AD203B41FA5}">
                      <a16:colId xmlns:a16="http://schemas.microsoft.com/office/drawing/2014/main" val="20004"/>
                    </a:ext>
                  </a:extLst>
                </a:gridCol>
              </a:tblGrid>
              <a:tr h="1086151">
                <a:tc>
                  <a:txBody>
                    <a:bodyPr/>
                    <a:lstStyle/>
                    <a:p>
                      <a:r>
                        <a:rPr lang="en-GB" dirty="0"/>
                        <a:t>Model</a:t>
                      </a:r>
                    </a:p>
                  </a:txBody>
                  <a:tcPr/>
                </a:tc>
                <a:tc>
                  <a:txBody>
                    <a:bodyPr/>
                    <a:lstStyle/>
                    <a:p>
                      <a:r>
                        <a:rPr lang="en-GB" dirty="0"/>
                        <a:t>Weight (Variable</a:t>
                      </a:r>
                      <a:r>
                        <a:rPr lang="en-GB" baseline="0" dirty="0"/>
                        <a:t> X1)</a:t>
                      </a:r>
                      <a:endParaRPr lang="en-GB" dirty="0"/>
                    </a:p>
                  </a:txBody>
                  <a:tcPr/>
                </a:tc>
                <a:tc>
                  <a:txBody>
                    <a:bodyPr/>
                    <a:lstStyle/>
                    <a:p>
                      <a:r>
                        <a:rPr lang="en-GB" dirty="0"/>
                        <a:t>Weight (Variable</a:t>
                      </a:r>
                      <a:r>
                        <a:rPr lang="en-GB" baseline="0" dirty="0"/>
                        <a:t> X2)</a:t>
                      </a:r>
                      <a:endParaRPr lang="en-GB" dirty="0"/>
                    </a:p>
                  </a:txBody>
                  <a:tcPr/>
                </a:tc>
                <a:tc>
                  <a:txBody>
                    <a:bodyPr/>
                    <a:lstStyle/>
                    <a:p>
                      <a:r>
                        <a:rPr lang="en-GB" dirty="0"/>
                        <a:t>Weight (Variable</a:t>
                      </a:r>
                      <a:r>
                        <a:rPr lang="en-GB" baseline="0" dirty="0"/>
                        <a:t> X3)</a:t>
                      </a:r>
                      <a:endParaRPr lang="en-GB" dirty="0"/>
                    </a:p>
                  </a:txBody>
                  <a:tcPr/>
                </a:tc>
                <a:tc>
                  <a:txBody>
                    <a:bodyPr/>
                    <a:lstStyle/>
                    <a:p>
                      <a:r>
                        <a:rPr lang="en-GB" dirty="0"/>
                        <a:t>Weight (Variable</a:t>
                      </a:r>
                      <a:r>
                        <a:rPr lang="en-GB" baseline="0" dirty="0"/>
                        <a:t> X4)</a:t>
                      </a:r>
                      <a:endParaRPr lang="en-GB" dirty="0"/>
                    </a:p>
                  </a:txBody>
                  <a:tcPr/>
                </a:tc>
                <a:extLst>
                  <a:ext uri="{0D108BD9-81ED-4DB2-BD59-A6C34878D82A}">
                    <a16:rowId xmlns:a16="http://schemas.microsoft.com/office/drawing/2014/main" val="10000"/>
                  </a:ext>
                </a:extLst>
              </a:tr>
              <a:tr h="692242">
                <a:tc>
                  <a:txBody>
                    <a:bodyPr/>
                    <a:lstStyle/>
                    <a:p>
                      <a:r>
                        <a:rPr lang="en-GB" dirty="0"/>
                        <a:t>WAM</a:t>
                      </a:r>
                    </a:p>
                  </a:txBody>
                  <a:tcPr/>
                </a:tc>
                <a:tc>
                  <a:txBody>
                    <a:bodyPr/>
                    <a:lstStyle/>
                    <a:p>
                      <a:r>
                        <a:rPr lang="en-GB" b="0" dirty="0"/>
                        <a:t>0.00861502381904488</a:t>
                      </a:r>
                    </a:p>
                  </a:txBody>
                  <a:tcPr/>
                </a:tc>
                <a:tc>
                  <a:txBody>
                    <a:bodyPr/>
                    <a:lstStyle/>
                    <a:p>
                      <a:r>
                        <a:rPr lang="en-GB" b="0" dirty="0"/>
                        <a:t>0.106953353466349</a:t>
                      </a:r>
                    </a:p>
                  </a:txBody>
                  <a:tcPr/>
                </a:tc>
                <a:tc>
                  <a:txBody>
                    <a:bodyPr/>
                    <a:lstStyle/>
                    <a:p>
                      <a:r>
                        <a:rPr lang="en-GB" b="0" dirty="0"/>
                        <a:t>0.192342947335229</a:t>
                      </a:r>
                    </a:p>
                  </a:txBody>
                  <a:tcPr/>
                </a:tc>
                <a:tc>
                  <a:txBody>
                    <a:bodyPr/>
                    <a:lstStyle/>
                    <a:p>
                      <a:r>
                        <a:rPr lang="en-GB" b="0" dirty="0"/>
                        <a:t>0.692088675379377</a:t>
                      </a:r>
                    </a:p>
                  </a:txBody>
                  <a:tcPr/>
                </a:tc>
                <a:extLst>
                  <a:ext uri="{0D108BD9-81ED-4DB2-BD59-A6C34878D82A}">
                    <a16:rowId xmlns:a16="http://schemas.microsoft.com/office/drawing/2014/main" val="10001"/>
                  </a:ext>
                </a:extLst>
              </a:tr>
              <a:tr h="692242">
                <a:tc>
                  <a:txBody>
                    <a:bodyPr/>
                    <a:lstStyle/>
                    <a:p>
                      <a:r>
                        <a:rPr lang="en-GB"/>
                        <a:t>WPM</a:t>
                      </a:r>
                      <a:r>
                        <a:rPr lang="en-GB" baseline="0"/>
                        <a:t> (p= 0.5)</a:t>
                      </a:r>
                      <a:endParaRPr lang="en-GB" dirty="0"/>
                    </a:p>
                  </a:txBody>
                  <a:tcPr/>
                </a:tc>
                <a:tc>
                  <a:txBody>
                    <a:bodyPr/>
                    <a:lstStyle/>
                    <a:p>
                      <a:r>
                        <a:rPr lang="en-GB" dirty="0"/>
                        <a:t>0</a:t>
                      </a:r>
                    </a:p>
                  </a:txBody>
                  <a:tcPr/>
                </a:tc>
                <a:tc>
                  <a:txBody>
                    <a:bodyPr/>
                    <a:lstStyle/>
                    <a:p>
                      <a:r>
                        <a:rPr lang="en-GB" dirty="0"/>
                        <a:t>0.0736485950576081</a:t>
                      </a:r>
                    </a:p>
                  </a:txBody>
                  <a:tcPr/>
                </a:tc>
                <a:tc>
                  <a:txBody>
                    <a:bodyPr/>
                    <a:lstStyle/>
                    <a:p>
                      <a:r>
                        <a:rPr lang="en-GB" dirty="0"/>
                        <a:t>0.231211831163144</a:t>
                      </a:r>
                    </a:p>
                  </a:txBody>
                  <a:tcPr/>
                </a:tc>
                <a:tc>
                  <a:txBody>
                    <a:bodyPr/>
                    <a:lstStyle/>
                    <a:p>
                      <a:r>
                        <a:rPr lang="en-GB" dirty="0"/>
                        <a:t>0.695139573779248</a:t>
                      </a:r>
                    </a:p>
                  </a:txBody>
                  <a:tcPr/>
                </a:tc>
                <a:extLst>
                  <a:ext uri="{0D108BD9-81ED-4DB2-BD59-A6C34878D82A}">
                    <a16:rowId xmlns:a16="http://schemas.microsoft.com/office/drawing/2014/main" val="10002"/>
                  </a:ext>
                </a:extLst>
              </a:tr>
              <a:tr h="692242">
                <a:tc>
                  <a:txBody>
                    <a:bodyPr/>
                    <a:lstStyle/>
                    <a:p>
                      <a:r>
                        <a:rPr lang="en-GB"/>
                        <a:t>WPM (p=2)</a:t>
                      </a:r>
                      <a:endParaRPr lang="en-GB" dirty="0"/>
                    </a:p>
                  </a:txBody>
                  <a:tcPr/>
                </a:tc>
                <a:tc>
                  <a:txBody>
                    <a:bodyPr/>
                    <a:lstStyle/>
                    <a:p>
                      <a:r>
                        <a:rPr lang="en-GB" dirty="0"/>
                        <a:t>0.0579246773569518</a:t>
                      </a:r>
                    </a:p>
                  </a:txBody>
                  <a:tcPr/>
                </a:tc>
                <a:tc>
                  <a:txBody>
                    <a:bodyPr/>
                    <a:lstStyle/>
                    <a:p>
                      <a:r>
                        <a:rPr lang="en-GB" dirty="0"/>
                        <a:t>0.156190305745181</a:t>
                      </a:r>
                    </a:p>
                  </a:txBody>
                  <a:tcPr/>
                </a:tc>
                <a:tc>
                  <a:txBody>
                    <a:bodyPr/>
                    <a:lstStyle/>
                    <a:p>
                      <a:r>
                        <a:rPr lang="en-GB"/>
                        <a:t>0.130283677600744</a:t>
                      </a:r>
                      <a:endParaRPr lang="en-GB" dirty="0"/>
                    </a:p>
                  </a:txBody>
                  <a:tcPr/>
                </a:tc>
                <a:tc>
                  <a:txBody>
                    <a:bodyPr/>
                    <a:lstStyle/>
                    <a:p>
                      <a:r>
                        <a:rPr lang="en-GB" dirty="0"/>
                        <a:t>0.655601339297123</a:t>
                      </a:r>
                    </a:p>
                  </a:txBody>
                  <a:tcPr/>
                </a:tc>
                <a:extLst>
                  <a:ext uri="{0D108BD9-81ED-4DB2-BD59-A6C34878D82A}">
                    <a16:rowId xmlns:a16="http://schemas.microsoft.com/office/drawing/2014/main" val="10003"/>
                  </a:ext>
                </a:extLst>
              </a:tr>
              <a:tr h="692242">
                <a:tc>
                  <a:txBody>
                    <a:bodyPr/>
                    <a:lstStyle/>
                    <a:p>
                      <a:r>
                        <a:rPr lang="en-GB" dirty="0"/>
                        <a:t>OWA</a:t>
                      </a:r>
                    </a:p>
                  </a:txBody>
                  <a:tcPr/>
                </a:tc>
                <a:tc>
                  <a:txBody>
                    <a:bodyPr/>
                    <a:lstStyle/>
                    <a:p>
                      <a:r>
                        <a:rPr lang="en-GB" dirty="0"/>
                        <a:t>0</a:t>
                      </a:r>
                    </a:p>
                  </a:txBody>
                  <a:tcPr/>
                </a:tc>
                <a:tc>
                  <a:txBody>
                    <a:bodyPr/>
                    <a:lstStyle/>
                    <a:p>
                      <a:r>
                        <a:rPr lang="en-GB" dirty="0"/>
                        <a:t>0.276087468096067</a:t>
                      </a:r>
                    </a:p>
                  </a:txBody>
                  <a:tcPr/>
                </a:tc>
                <a:tc>
                  <a:txBody>
                    <a:bodyPr/>
                    <a:lstStyle/>
                    <a:p>
                      <a:r>
                        <a:rPr lang="en-GB" dirty="0"/>
                        <a:t>0.370805006565943</a:t>
                      </a:r>
                    </a:p>
                  </a:txBody>
                  <a:tcPr/>
                </a:tc>
                <a:tc>
                  <a:txBody>
                    <a:bodyPr/>
                    <a:lstStyle/>
                    <a:p>
                      <a:r>
                        <a:rPr lang="en-GB" dirty="0"/>
                        <a:t>0.353107525337989</a:t>
                      </a:r>
                    </a:p>
                  </a:txBody>
                  <a:tcPr/>
                </a:tc>
                <a:extLst>
                  <a:ext uri="{0D108BD9-81ED-4DB2-BD59-A6C34878D82A}">
                    <a16:rowId xmlns:a16="http://schemas.microsoft.com/office/drawing/2014/main" val="10004"/>
                  </a:ext>
                </a:extLst>
              </a:tr>
            </a:tbl>
          </a:graphicData>
        </a:graphic>
      </p:graphicFrame>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022918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Selected variables </a:t>
            </a:r>
          </a:p>
        </p:txBody>
      </p:sp>
      <p:sp>
        <p:nvSpPr>
          <p:cNvPr id="3" name="Content Placeholder 2"/>
          <p:cNvSpPr>
            <a:spLocks noGrp="1"/>
          </p:cNvSpPr>
          <p:nvPr>
            <p:ph idx="1"/>
          </p:nvPr>
        </p:nvSpPr>
        <p:spPr/>
        <p:txBody>
          <a:bodyPr/>
          <a:lstStyle/>
          <a:p>
            <a:r>
              <a:rPr lang="en-GB" b="1" dirty="0"/>
              <a:t>Citric acid - </a:t>
            </a:r>
            <a:r>
              <a:rPr lang="en-GB" dirty="0"/>
              <a:t>Contributes acidity, freshness, and citrus-like </a:t>
            </a:r>
            <a:r>
              <a:rPr lang="en-GB" dirty="0" err="1"/>
              <a:t>flavor</a:t>
            </a:r>
            <a:r>
              <a:rPr lang="en-GB" dirty="0"/>
              <a:t>, at the same time as performing as a preservative to beautify wine high-quality.</a:t>
            </a:r>
            <a:endParaRPr lang="en-GB" b="1" dirty="0"/>
          </a:p>
          <a:p>
            <a:r>
              <a:rPr lang="en-GB" b="1" dirty="0"/>
              <a:t> Total </a:t>
            </a:r>
            <a:r>
              <a:rPr lang="en-GB" b="1" dirty="0" err="1"/>
              <a:t>sulfur</a:t>
            </a:r>
            <a:r>
              <a:rPr lang="en-GB" b="1" dirty="0"/>
              <a:t> dioxide - </a:t>
            </a:r>
            <a:r>
              <a:rPr lang="en-GB" dirty="0"/>
              <a:t>Acts as an antioxidant and antimicrobial agent, preserving freshness and taste while stopping oxidation and spoilage.</a:t>
            </a:r>
            <a:endParaRPr lang="en-GB" b="1" dirty="0"/>
          </a:p>
          <a:p>
            <a:r>
              <a:rPr lang="en-GB" b="1" dirty="0"/>
              <a:t> pH - </a:t>
            </a:r>
            <a:r>
              <a:rPr lang="en-GB" dirty="0"/>
              <a:t>Influences chemical reactions, microbial stability, and sensory belief, critical for retaining stability and quality in wine.</a:t>
            </a:r>
            <a:endParaRPr lang="en-GB" b="1" dirty="0"/>
          </a:p>
          <a:p>
            <a:r>
              <a:rPr lang="en-GB" b="1" dirty="0"/>
              <a:t>Alcohol - </a:t>
            </a:r>
            <a:r>
              <a:rPr lang="en-GB" dirty="0"/>
              <a:t>Impacts body, mouthfeel, and taste depth, balancing sweetness and richness to decorate ordinary wine great.</a:t>
            </a:r>
            <a:endParaRPr lang="en-GB" b="1"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886860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5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prediction result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37725984"/>
              </p:ext>
            </p:extLst>
          </p:nvPr>
        </p:nvGraphicFramePr>
        <p:xfrm>
          <a:off x="581192" y="2098098"/>
          <a:ext cx="11029952" cy="1854200"/>
        </p:xfrm>
        <a:graphic>
          <a:graphicData uri="http://schemas.openxmlformats.org/drawingml/2006/table">
            <a:tbl>
              <a:tblPr firstRow="1" bandRow="1">
                <a:tableStyleId>{5C22544A-7EE6-4342-B048-85BDC9FD1C3A}</a:tableStyleId>
              </a:tblPr>
              <a:tblGrid>
                <a:gridCol w="2757488">
                  <a:extLst>
                    <a:ext uri="{9D8B030D-6E8A-4147-A177-3AD203B41FA5}">
                      <a16:colId xmlns:a16="http://schemas.microsoft.com/office/drawing/2014/main" val="20000"/>
                    </a:ext>
                  </a:extLst>
                </a:gridCol>
                <a:gridCol w="2757488">
                  <a:extLst>
                    <a:ext uri="{9D8B030D-6E8A-4147-A177-3AD203B41FA5}">
                      <a16:colId xmlns:a16="http://schemas.microsoft.com/office/drawing/2014/main" val="20001"/>
                    </a:ext>
                  </a:extLst>
                </a:gridCol>
                <a:gridCol w="2757488">
                  <a:extLst>
                    <a:ext uri="{9D8B030D-6E8A-4147-A177-3AD203B41FA5}">
                      <a16:colId xmlns:a16="http://schemas.microsoft.com/office/drawing/2014/main" val="20002"/>
                    </a:ext>
                  </a:extLst>
                </a:gridCol>
                <a:gridCol w="2757488">
                  <a:extLst>
                    <a:ext uri="{9D8B030D-6E8A-4147-A177-3AD203B41FA5}">
                      <a16:colId xmlns:a16="http://schemas.microsoft.com/office/drawing/2014/main" val="20003"/>
                    </a:ext>
                  </a:extLst>
                </a:gridCol>
              </a:tblGrid>
              <a:tr h="370840">
                <a:tc>
                  <a:txBody>
                    <a:bodyPr/>
                    <a:lstStyle/>
                    <a:p>
                      <a:r>
                        <a:rPr lang="en-GB" dirty="0"/>
                        <a:t>X</a:t>
                      </a:r>
                      <a:r>
                        <a:rPr lang="en-GB" baseline="0" dirty="0"/>
                        <a:t> Variable</a:t>
                      </a:r>
                      <a:endParaRPr lang="en-GB" dirty="0"/>
                    </a:p>
                  </a:txBody>
                  <a:tcPr/>
                </a:tc>
                <a:tc>
                  <a:txBody>
                    <a:bodyPr/>
                    <a:lstStyle/>
                    <a:p>
                      <a:r>
                        <a:rPr lang="en-GB" dirty="0"/>
                        <a:t>Original Value</a:t>
                      </a:r>
                    </a:p>
                  </a:txBody>
                  <a:tcPr/>
                </a:tc>
                <a:tc>
                  <a:txBody>
                    <a:bodyPr/>
                    <a:lstStyle/>
                    <a:p>
                      <a:r>
                        <a:rPr lang="en-GB" dirty="0"/>
                        <a:t>Dataset Range</a:t>
                      </a:r>
                    </a:p>
                  </a:txBody>
                  <a:tcPr/>
                </a:tc>
                <a:tc>
                  <a:txBody>
                    <a:bodyPr/>
                    <a:lstStyle/>
                    <a:p>
                      <a:r>
                        <a:rPr lang="en-GB" dirty="0"/>
                        <a:t>New Min/Max</a:t>
                      </a:r>
                    </a:p>
                  </a:txBody>
                  <a:tcPr/>
                </a:tc>
                <a:extLst>
                  <a:ext uri="{0D108BD9-81ED-4DB2-BD59-A6C34878D82A}">
                    <a16:rowId xmlns:a16="http://schemas.microsoft.com/office/drawing/2014/main" val="10000"/>
                  </a:ext>
                </a:extLst>
              </a:tr>
              <a:tr h="370840">
                <a:tc>
                  <a:txBody>
                    <a:bodyPr/>
                    <a:lstStyle/>
                    <a:p>
                      <a:r>
                        <a:rPr lang="en-GB" dirty="0"/>
                        <a:t>X1</a:t>
                      </a:r>
                    </a:p>
                  </a:txBody>
                  <a:tcPr/>
                </a:tc>
                <a:tc>
                  <a:txBody>
                    <a:bodyPr/>
                    <a:lstStyle/>
                    <a:p>
                      <a:r>
                        <a:rPr lang="en-GB" dirty="0"/>
                        <a:t>0.9</a:t>
                      </a:r>
                    </a:p>
                  </a:txBody>
                  <a:tcPr/>
                </a:tc>
                <a:tc>
                  <a:txBody>
                    <a:bodyPr/>
                    <a:lstStyle/>
                    <a:p>
                      <a:r>
                        <a:rPr lang="en-GB" sz="1800" b="0" i="0" kern="1200" dirty="0">
                          <a:solidFill>
                            <a:schemeClr val="dk1"/>
                          </a:solidFill>
                          <a:effectLst/>
                          <a:latin typeface="+mn-lt"/>
                          <a:ea typeface="+mn-ea"/>
                          <a:cs typeface="+mn-cs"/>
                        </a:rPr>
                        <a:t>0.00 - 0.78</a:t>
                      </a:r>
                      <a:endParaRPr lang="en-GB" dirty="0"/>
                    </a:p>
                  </a:txBody>
                  <a:tcPr/>
                </a:tc>
                <a:tc>
                  <a:txBody>
                    <a:bodyPr/>
                    <a:lstStyle/>
                    <a:p>
                      <a:pPr algn="ctr"/>
                      <a:r>
                        <a:rPr lang="en-GB" dirty="0"/>
                        <a:t>New Max</a:t>
                      </a:r>
                    </a:p>
                  </a:txBody>
                  <a:tcPr/>
                </a:tc>
                <a:extLst>
                  <a:ext uri="{0D108BD9-81ED-4DB2-BD59-A6C34878D82A}">
                    <a16:rowId xmlns:a16="http://schemas.microsoft.com/office/drawing/2014/main" val="10001"/>
                  </a:ext>
                </a:extLst>
              </a:tr>
              <a:tr h="370840">
                <a:tc>
                  <a:txBody>
                    <a:bodyPr/>
                    <a:lstStyle/>
                    <a:p>
                      <a:r>
                        <a:rPr lang="en-GB" dirty="0"/>
                        <a:t>X3</a:t>
                      </a:r>
                    </a:p>
                  </a:txBody>
                  <a:tcPr/>
                </a:tc>
                <a:tc>
                  <a:txBody>
                    <a:bodyPr/>
                    <a:lstStyle/>
                    <a:p>
                      <a:r>
                        <a:rPr lang="en-GB" dirty="0"/>
                        <a:t>38</a:t>
                      </a:r>
                    </a:p>
                  </a:txBody>
                  <a:tcPr/>
                </a:tc>
                <a:tc>
                  <a:txBody>
                    <a:bodyPr/>
                    <a:lstStyle/>
                    <a:p>
                      <a:r>
                        <a:rPr lang="en-GB"/>
                        <a:t>6 -</a:t>
                      </a:r>
                      <a:r>
                        <a:rPr lang="en-GB" baseline="0"/>
                        <a:t> </a:t>
                      </a:r>
                      <a:r>
                        <a:rPr lang="en-GB" sz="1800" b="0" i="0" kern="1200">
                          <a:solidFill>
                            <a:schemeClr val="dk1"/>
                          </a:solidFill>
                          <a:effectLst/>
                          <a:latin typeface="+mn-lt"/>
                          <a:ea typeface="+mn-ea"/>
                          <a:cs typeface="+mn-cs"/>
                        </a:rPr>
                        <a:t>151</a:t>
                      </a:r>
                      <a:endParaRPr lang="en-GB"/>
                    </a:p>
                  </a:txBody>
                  <a:tcPr/>
                </a:tc>
                <a:tc>
                  <a:txBody>
                    <a:bodyPr/>
                    <a:lstStyle/>
                    <a:p>
                      <a:pPr algn="ctr"/>
                      <a:r>
                        <a:rPr lang="en-GB" dirty="0"/>
                        <a:t>-</a:t>
                      </a:r>
                    </a:p>
                  </a:txBody>
                  <a:tcPr/>
                </a:tc>
                <a:extLst>
                  <a:ext uri="{0D108BD9-81ED-4DB2-BD59-A6C34878D82A}">
                    <a16:rowId xmlns:a16="http://schemas.microsoft.com/office/drawing/2014/main" val="10002"/>
                  </a:ext>
                </a:extLst>
              </a:tr>
              <a:tr h="370840">
                <a:tc>
                  <a:txBody>
                    <a:bodyPr/>
                    <a:lstStyle/>
                    <a:p>
                      <a:r>
                        <a:rPr lang="en-GB" dirty="0"/>
                        <a:t>X4</a:t>
                      </a:r>
                    </a:p>
                  </a:txBody>
                  <a:tcPr/>
                </a:tc>
                <a:tc>
                  <a:txBody>
                    <a:bodyPr/>
                    <a:lstStyle/>
                    <a:p>
                      <a:r>
                        <a:rPr lang="en-GB" dirty="0"/>
                        <a:t>2.53</a:t>
                      </a:r>
                    </a:p>
                  </a:txBody>
                  <a:tcPr/>
                </a:tc>
                <a:tc>
                  <a:txBody>
                    <a:bodyPr/>
                    <a:lstStyle/>
                    <a:p>
                      <a:r>
                        <a:rPr lang="en-GB" sz="1800" b="0" i="0" kern="1200" dirty="0">
                          <a:solidFill>
                            <a:schemeClr val="dk1"/>
                          </a:solidFill>
                          <a:effectLst/>
                          <a:latin typeface="+mn-lt"/>
                          <a:ea typeface="+mn-ea"/>
                          <a:cs typeface="+mn-cs"/>
                        </a:rPr>
                        <a:t>2.87 - 3.85</a:t>
                      </a:r>
                      <a:endParaRPr lang="en-GB" dirty="0"/>
                    </a:p>
                  </a:txBody>
                  <a:tcPr/>
                </a:tc>
                <a:tc>
                  <a:txBody>
                    <a:bodyPr/>
                    <a:lstStyle/>
                    <a:p>
                      <a:pPr algn="ctr"/>
                      <a:r>
                        <a:rPr lang="en-GB" dirty="0"/>
                        <a:t>New Min</a:t>
                      </a:r>
                    </a:p>
                  </a:txBody>
                  <a:tcPr/>
                </a:tc>
                <a:extLst>
                  <a:ext uri="{0D108BD9-81ED-4DB2-BD59-A6C34878D82A}">
                    <a16:rowId xmlns:a16="http://schemas.microsoft.com/office/drawing/2014/main" val="10003"/>
                  </a:ext>
                </a:extLst>
              </a:tr>
              <a:tr h="370840">
                <a:tc>
                  <a:txBody>
                    <a:bodyPr/>
                    <a:lstStyle/>
                    <a:p>
                      <a:r>
                        <a:rPr lang="en-GB" dirty="0"/>
                        <a:t>X5</a:t>
                      </a:r>
                    </a:p>
                  </a:txBody>
                  <a:tcPr/>
                </a:tc>
                <a:tc>
                  <a:txBody>
                    <a:bodyPr/>
                    <a:lstStyle/>
                    <a:p>
                      <a:r>
                        <a:rPr lang="en-GB" dirty="0"/>
                        <a:t>7.1</a:t>
                      </a:r>
                    </a:p>
                  </a:txBody>
                  <a:tcPr/>
                </a:tc>
                <a:tc>
                  <a:txBody>
                    <a:bodyPr/>
                    <a:lstStyle/>
                    <a:p>
                      <a:r>
                        <a:rPr lang="en-GB" sz="1800" b="0" i="0" kern="1200" dirty="0">
                          <a:solidFill>
                            <a:schemeClr val="dk1"/>
                          </a:solidFill>
                          <a:effectLst/>
                          <a:latin typeface="+mn-lt"/>
                          <a:ea typeface="+mn-ea"/>
                          <a:cs typeface="+mn-cs"/>
                        </a:rPr>
                        <a:t>8.50 - 14.90</a:t>
                      </a:r>
                      <a:endParaRPr lang="en-GB" dirty="0"/>
                    </a:p>
                  </a:txBody>
                  <a:tcPr/>
                </a:tc>
                <a:tc>
                  <a:txBody>
                    <a:bodyPr/>
                    <a:lstStyle/>
                    <a:p>
                      <a:pPr algn="ctr"/>
                      <a:r>
                        <a:rPr lang="en-GB" dirty="0"/>
                        <a:t>New Min</a:t>
                      </a: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581192" y="4334440"/>
            <a:ext cx="10724117" cy="369332"/>
          </a:xfrm>
          <a:prstGeom prst="rect">
            <a:avLst/>
          </a:prstGeom>
        </p:spPr>
        <p:txBody>
          <a:bodyPr wrap="square">
            <a:spAutoFit/>
          </a:bodyPr>
          <a:lstStyle/>
          <a:p>
            <a:r>
              <a:rPr lang="en-GB" dirty="0">
                <a:solidFill>
                  <a:srgbClr val="0D0D0D"/>
                </a:solidFill>
                <a:latin typeface="Söhne"/>
              </a:rPr>
              <a:t>Using the provided x variable inputs, the predicted wine quality is 0.9, 0.65, 38, 2.53, and 7.1.</a:t>
            </a:r>
            <a:endParaRPr lang="en-GB" dirty="0"/>
          </a:p>
        </p:txBody>
      </p:sp>
      <p:pic>
        <p:nvPicPr>
          <p:cNvPr id="3" name="Picture 2"/>
          <p:cNvPicPr>
            <a:picLocks noChangeAspect="1"/>
          </p:cNvPicPr>
          <p:nvPr/>
        </p:nvPicPr>
        <p:blipFill>
          <a:blip r:embed="rId4"/>
          <a:stretch>
            <a:fillRect/>
          </a:stretch>
        </p:blipFill>
        <p:spPr>
          <a:xfrm>
            <a:off x="461963" y="4779818"/>
            <a:ext cx="11420475" cy="1949450"/>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8659683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05"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best conditions to predict high quality wine</a:t>
            </a:r>
          </a:p>
        </p:txBody>
      </p:sp>
      <p:sp>
        <p:nvSpPr>
          <p:cNvPr id="3" name="Content Placeholder 2"/>
          <p:cNvSpPr>
            <a:spLocks noGrp="1"/>
          </p:cNvSpPr>
          <p:nvPr>
            <p:ph idx="1"/>
          </p:nvPr>
        </p:nvSpPr>
        <p:spPr/>
        <p:txBody>
          <a:bodyPr/>
          <a:lstStyle/>
          <a:p>
            <a:r>
              <a:rPr lang="en-GB" dirty="0"/>
              <a:t>Based on the analysis findings, optimal conditions for producing higher quality wine include:</a:t>
            </a:r>
          </a:p>
          <a:p>
            <a:r>
              <a:rPr lang="en-GB" dirty="0"/>
              <a:t>Citric Acid - 0.34 - 0.72</a:t>
            </a:r>
          </a:p>
          <a:p>
            <a:r>
              <a:rPr lang="en-GB" dirty="0" err="1"/>
              <a:t>Sulfer</a:t>
            </a:r>
            <a:r>
              <a:rPr lang="en-GB" dirty="0"/>
              <a:t> dioxide – 17 – 29 </a:t>
            </a:r>
          </a:p>
          <a:p>
            <a:r>
              <a:rPr lang="en-GB" dirty="0"/>
              <a:t>pH – 2.88 – 3.2</a:t>
            </a:r>
          </a:p>
          <a:p>
            <a:r>
              <a:rPr lang="en-GB" dirty="0"/>
              <a:t>Alcohol – 9.8 – 13.1 </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2959901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limitations of the fitting model</a:t>
            </a:r>
          </a:p>
        </p:txBody>
      </p:sp>
      <p:sp>
        <p:nvSpPr>
          <p:cNvPr id="3" name="Content Placeholder 2"/>
          <p:cNvSpPr>
            <a:spLocks noGrp="1"/>
          </p:cNvSpPr>
          <p:nvPr>
            <p:ph idx="1"/>
          </p:nvPr>
        </p:nvSpPr>
        <p:spPr/>
        <p:txBody>
          <a:bodyPr/>
          <a:lstStyle/>
          <a:p>
            <a:r>
              <a:rPr lang="en-GB" dirty="0"/>
              <a:t>The pleasant of red wine is stimulated via greater than simply its chemical composition and elements, consisting of processing strategies and environmental factors.</a:t>
            </a:r>
          </a:p>
          <a:p>
            <a:r>
              <a:rPr lang="en-GB" dirty="0"/>
              <a:t> Wine first-class is inherently subjective, posing a assignment to accurate prediction models. </a:t>
            </a:r>
          </a:p>
          <a:p>
            <a:r>
              <a:rPr lang="en-GB" dirty="0"/>
              <a:t>The becoming features used inside the model might also lack sophistication compared to opportunity methods, doubtlessly decreasing accuracy. </a:t>
            </a:r>
          </a:p>
          <a:p>
            <a:r>
              <a:rPr lang="en-GB" dirty="0"/>
              <a:t>Limited variable selection increases the threat of overfitting or </a:t>
            </a:r>
            <a:r>
              <a:rPr lang="en-GB" dirty="0" err="1"/>
              <a:t>underfitting</a:t>
            </a:r>
            <a:r>
              <a:rPr lang="en-GB" dirty="0"/>
              <a:t> in the model. </a:t>
            </a:r>
          </a:p>
          <a:p>
            <a:r>
              <a:rPr lang="en-GB" dirty="0"/>
              <a:t>The geographical restrict of wine samples to a selected location of Portugal's north limits the version's ability to generalize high-quality conclusions.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7082036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5744" y="976745"/>
            <a:ext cx="2313712" cy="646331"/>
          </a:xfrm>
          <a:prstGeom prst="rect">
            <a:avLst/>
          </a:prstGeom>
          <a:noFill/>
        </p:spPr>
        <p:txBody>
          <a:bodyPr wrap="square" rtlCol="0">
            <a:spAutoFit/>
          </a:bodyPr>
          <a:lstStyle/>
          <a:p>
            <a:r>
              <a:rPr lang="en-GB" sz="3600" dirty="0"/>
              <a:t>References</a:t>
            </a:r>
          </a:p>
        </p:txBody>
      </p:sp>
      <p:sp>
        <p:nvSpPr>
          <p:cNvPr id="4" name="Rectangle 3"/>
          <p:cNvSpPr/>
          <p:nvPr/>
        </p:nvSpPr>
        <p:spPr>
          <a:xfrm>
            <a:off x="401782" y="2274838"/>
            <a:ext cx="10002982" cy="2308324"/>
          </a:xfrm>
          <a:prstGeom prst="rect">
            <a:avLst/>
          </a:prstGeom>
        </p:spPr>
        <p:txBody>
          <a:bodyPr wrap="square">
            <a:spAutoFit/>
          </a:bodyPr>
          <a:lstStyle/>
          <a:p>
            <a:r>
              <a:rPr lang="en-GB" dirty="0" err="1"/>
              <a:t>GeeksforGeeks</a:t>
            </a:r>
            <a:r>
              <a:rPr lang="en-GB" dirty="0"/>
              <a:t>. (2020). Data Transformation in Data Mining. [online] Available at: </a:t>
            </a:r>
            <a:r>
              <a:rPr lang="en-GB" dirty="0">
                <a:hlinkClick r:id="rId2"/>
              </a:rPr>
              <a:t>https://www.geeksforgeeks.org/data-transformation-in-data-mining/</a:t>
            </a:r>
            <a:r>
              <a:rPr lang="en-GB" dirty="0"/>
              <a:t>.</a:t>
            </a:r>
          </a:p>
          <a:p>
            <a:endParaRPr lang="en-GB" dirty="0"/>
          </a:p>
          <a:p>
            <a:r>
              <a:rPr lang="en-GB" dirty="0"/>
              <a:t>Rcompanion.org. (2016). R Handbook: Transforming Data. [online] Available at: </a:t>
            </a:r>
            <a:r>
              <a:rPr lang="en-GB" dirty="0">
                <a:hlinkClick r:id="rId3"/>
              </a:rPr>
              <a:t>https://rcompanion.org/handbook/I_12.html</a:t>
            </a:r>
            <a:r>
              <a:rPr lang="en-GB" dirty="0"/>
              <a:t>.</a:t>
            </a:r>
          </a:p>
          <a:p>
            <a:endParaRPr lang="en-GB" dirty="0"/>
          </a:p>
          <a:p>
            <a:r>
              <a:rPr lang="en-GB" dirty="0"/>
              <a:t>Statistics Globe. (</a:t>
            </a:r>
            <a:r>
              <a:rPr lang="en-GB" dirty="0" err="1"/>
              <a:t>n.d.</a:t>
            </a:r>
            <a:r>
              <a:rPr lang="en-GB" dirty="0"/>
              <a:t>). Weighted Mean in R (5 Examples) | </a:t>
            </a:r>
            <a:r>
              <a:rPr lang="en-GB" dirty="0" err="1"/>
              <a:t>weighted.mean</a:t>
            </a:r>
            <a:r>
              <a:rPr lang="en-GB" dirty="0"/>
              <a:t>, </a:t>
            </a:r>
            <a:r>
              <a:rPr lang="en-GB" dirty="0" err="1"/>
              <a:t>weightedMean</a:t>
            </a:r>
            <a:r>
              <a:rPr lang="en-GB" dirty="0"/>
              <a:t>, </a:t>
            </a:r>
            <a:r>
              <a:rPr lang="en-GB" dirty="0" err="1"/>
              <a:t>wt.mean</a:t>
            </a:r>
            <a:r>
              <a:rPr lang="en-GB" dirty="0"/>
              <a:t>. [online] Available at: https://statisticsglobe.com/weighted-mean-in-r-example.</a:t>
            </a:r>
          </a:p>
        </p:txBody>
      </p:sp>
    </p:spTree>
    <p:extLst>
      <p:ext uri="{BB962C8B-B14F-4D97-AF65-F5344CB8AC3E}">
        <p14:creationId xmlns:p14="http://schemas.microsoft.com/office/powerpoint/2010/main" val="2511300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90454" y="2798618"/>
            <a:ext cx="6137563" cy="1569660"/>
          </a:xfrm>
          <a:prstGeom prst="rect">
            <a:avLst/>
          </a:prstGeom>
          <a:noFill/>
        </p:spPr>
        <p:txBody>
          <a:bodyPr wrap="square" rtlCol="0">
            <a:spAutoFit/>
          </a:bodyPr>
          <a:lstStyle/>
          <a:p>
            <a:r>
              <a:rPr lang="en-GB" sz="9600" dirty="0"/>
              <a:t>Thank You </a:t>
            </a:r>
          </a:p>
        </p:txBody>
      </p:sp>
    </p:spTree>
    <p:extLst>
      <p:ext uri="{BB962C8B-B14F-4D97-AF65-F5344CB8AC3E}">
        <p14:creationId xmlns:p14="http://schemas.microsoft.com/office/powerpoint/2010/main" val="35183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Distributions of raw data </a:t>
            </a:r>
            <a:br>
              <a:rPr lang="en-GB" dirty="0"/>
            </a:br>
            <a:endParaRPr lang="en-GB" dirty="0"/>
          </a:p>
        </p:txBody>
      </p:sp>
      <p:sp>
        <p:nvSpPr>
          <p:cNvPr id="3" name="TextBox 2"/>
          <p:cNvSpPr txBox="1"/>
          <p:nvPr/>
        </p:nvSpPr>
        <p:spPr>
          <a:xfrm flipH="1">
            <a:off x="575894" y="1401706"/>
            <a:ext cx="7220990" cy="369332"/>
          </a:xfrm>
          <a:prstGeom prst="rect">
            <a:avLst/>
          </a:prstGeom>
          <a:noFill/>
        </p:spPr>
        <p:txBody>
          <a:bodyPr wrap="square" rtlCol="0">
            <a:spAutoFit/>
          </a:bodyPr>
          <a:lstStyle/>
          <a:p>
            <a:r>
              <a:rPr lang="en-GB" dirty="0">
                <a:solidFill>
                  <a:schemeClr val="bg1"/>
                </a:solidFill>
              </a:rPr>
              <a:t>Examined through Histogram, scatter plots and Box Plots </a:t>
            </a:r>
          </a:p>
        </p:txBody>
      </p:sp>
      <p:pic>
        <p:nvPicPr>
          <p:cNvPr id="4" name="Picture 3"/>
          <p:cNvPicPr>
            <a:picLocks noChangeAspect="1"/>
          </p:cNvPicPr>
          <p:nvPr/>
        </p:nvPicPr>
        <p:blipFill>
          <a:blip r:embed="rId4"/>
          <a:stretch>
            <a:fillRect/>
          </a:stretch>
        </p:blipFill>
        <p:spPr>
          <a:xfrm>
            <a:off x="465057" y="2255119"/>
            <a:ext cx="2679925" cy="1741859"/>
          </a:xfrm>
          <a:prstGeom prst="rect">
            <a:avLst/>
          </a:prstGeom>
        </p:spPr>
      </p:pic>
      <p:sp>
        <p:nvSpPr>
          <p:cNvPr id="5" name="TextBox 4"/>
          <p:cNvSpPr txBox="1"/>
          <p:nvPr/>
        </p:nvSpPr>
        <p:spPr>
          <a:xfrm>
            <a:off x="465057" y="1885788"/>
            <a:ext cx="3858491" cy="369332"/>
          </a:xfrm>
          <a:prstGeom prst="rect">
            <a:avLst/>
          </a:prstGeom>
          <a:noFill/>
        </p:spPr>
        <p:txBody>
          <a:bodyPr wrap="square" rtlCol="0">
            <a:spAutoFit/>
          </a:bodyPr>
          <a:lstStyle/>
          <a:p>
            <a:r>
              <a:rPr lang="en-GB" dirty="0"/>
              <a:t>Variable 1 (Citric Acid) </a:t>
            </a:r>
          </a:p>
        </p:txBody>
      </p:sp>
      <p:pic>
        <p:nvPicPr>
          <p:cNvPr id="6" name="Picture 5"/>
          <p:cNvPicPr>
            <a:picLocks noChangeAspect="1"/>
          </p:cNvPicPr>
          <p:nvPr/>
        </p:nvPicPr>
        <p:blipFill>
          <a:blip r:embed="rId5"/>
          <a:stretch>
            <a:fillRect/>
          </a:stretch>
        </p:blipFill>
        <p:spPr>
          <a:xfrm>
            <a:off x="3144982" y="2147916"/>
            <a:ext cx="2905409" cy="1863175"/>
          </a:xfrm>
          <a:prstGeom prst="rect">
            <a:avLst/>
          </a:prstGeom>
        </p:spPr>
      </p:pic>
      <p:pic>
        <p:nvPicPr>
          <p:cNvPr id="7" name="Picture 6"/>
          <p:cNvPicPr>
            <a:picLocks noChangeAspect="1"/>
          </p:cNvPicPr>
          <p:nvPr/>
        </p:nvPicPr>
        <p:blipFill>
          <a:blip r:embed="rId6"/>
          <a:stretch>
            <a:fillRect/>
          </a:stretch>
        </p:blipFill>
        <p:spPr>
          <a:xfrm>
            <a:off x="6050391" y="2147916"/>
            <a:ext cx="2587227" cy="1810271"/>
          </a:xfrm>
          <a:prstGeom prst="rect">
            <a:avLst/>
          </a:prstGeom>
        </p:spPr>
      </p:pic>
      <p:sp>
        <p:nvSpPr>
          <p:cNvPr id="8" name="Rectangle 7"/>
          <p:cNvSpPr/>
          <p:nvPr/>
        </p:nvSpPr>
        <p:spPr>
          <a:xfrm>
            <a:off x="465057" y="4145503"/>
            <a:ext cx="1831399" cy="307777"/>
          </a:xfrm>
          <a:prstGeom prst="rect">
            <a:avLst/>
          </a:prstGeom>
        </p:spPr>
        <p:txBody>
          <a:bodyPr wrap="none">
            <a:spAutoFit/>
          </a:bodyPr>
          <a:lstStyle/>
          <a:p>
            <a:r>
              <a:rPr lang="en-GB" sz="1400" dirty="0"/>
              <a:t>Variable 2 (Chlorides) </a:t>
            </a:r>
          </a:p>
        </p:txBody>
      </p:sp>
      <p:pic>
        <p:nvPicPr>
          <p:cNvPr id="10" name="Picture 9"/>
          <p:cNvPicPr>
            <a:picLocks noChangeAspect="1"/>
          </p:cNvPicPr>
          <p:nvPr/>
        </p:nvPicPr>
        <p:blipFill>
          <a:blip r:embed="rId7"/>
          <a:stretch>
            <a:fillRect/>
          </a:stretch>
        </p:blipFill>
        <p:spPr>
          <a:xfrm>
            <a:off x="3255819" y="4497717"/>
            <a:ext cx="3027217" cy="2214810"/>
          </a:xfrm>
          <a:prstGeom prst="rect">
            <a:avLst/>
          </a:prstGeom>
        </p:spPr>
      </p:pic>
      <p:pic>
        <p:nvPicPr>
          <p:cNvPr id="11" name="Picture 10"/>
          <p:cNvPicPr>
            <a:picLocks noChangeAspect="1"/>
          </p:cNvPicPr>
          <p:nvPr/>
        </p:nvPicPr>
        <p:blipFill>
          <a:blip r:embed="rId8"/>
          <a:stretch>
            <a:fillRect/>
          </a:stretch>
        </p:blipFill>
        <p:spPr>
          <a:xfrm>
            <a:off x="6283036" y="4356854"/>
            <a:ext cx="2521528" cy="2226099"/>
          </a:xfrm>
          <a:prstGeom prst="rect">
            <a:avLst/>
          </a:prstGeom>
        </p:spPr>
      </p:pic>
      <p:sp>
        <p:nvSpPr>
          <p:cNvPr id="13" name="TextBox 12"/>
          <p:cNvSpPr txBox="1"/>
          <p:nvPr/>
        </p:nvSpPr>
        <p:spPr>
          <a:xfrm>
            <a:off x="8901545" y="2255119"/>
            <a:ext cx="2992582" cy="2123658"/>
          </a:xfrm>
          <a:prstGeom prst="rect">
            <a:avLst/>
          </a:prstGeom>
          <a:noFill/>
        </p:spPr>
        <p:txBody>
          <a:bodyPr wrap="square" rtlCol="0">
            <a:spAutoFit/>
          </a:bodyPr>
          <a:lstStyle/>
          <a:p>
            <a:r>
              <a:rPr lang="en-GB" sz="1100" dirty="0"/>
              <a:t>Skewness - 0.3477552  </a:t>
            </a:r>
          </a:p>
          <a:p>
            <a:r>
              <a:rPr lang="en-GB" sz="1100" dirty="0"/>
              <a:t>Correlation - 0.2180888 (Slight Positive correlation)</a:t>
            </a:r>
            <a:endParaRPr lang="en-GB" dirty="0"/>
          </a:p>
          <a:p>
            <a:r>
              <a:rPr lang="en-GB" sz="1100" dirty="0"/>
              <a:t>Histogram – Shows slight right skewness but looking at the skewness of 0.34 and the boxplot line being relatively in the middle it can be concluded that the distribution is close to normal.</a:t>
            </a:r>
          </a:p>
          <a:p>
            <a:r>
              <a:rPr lang="en-GB" sz="1100" dirty="0"/>
              <a:t>Scatter plot-  Most of the data points affect the quality within the range of 5-7 </a:t>
            </a:r>
          </a:p>
          <a:p>
            <a:r>
              <a:rPr lang="en-GB" sz="1100" dirty="0"/>
              <a:t>Box plot – shows no outliers and no significant skewness.</a:t>
            </a:r>
          </a:p>
        </p:txBody>
      </p:sp>
      <p:sp>
        <p:nvSpPr>
          <p:cNvPr id="16" name="Rectangle 15"/>
          <p:cNvSpPr/>
          <p:nvPr/>
        </p:nvSpPr>
        <p:spPr>
          <a:xfrm>
            <a:off x="8901545" y="4746629"/>
            <a:ext cx="3235036" cy="1615827"/>
          </a:xfrm>
          <a:prstGeom prst="rect">
            <a:avLst/>
          </a:prstGeom>
        </p:spPr>
        <p:txBody>
          <a:bodyPr wrap="square">
            <a:spAutoFit/>
          </a:bodyPr>
          <a:lstStyle/>
          <a:p>
            <a:r>
              <a:rPr lang="en-GB" sz="1100" dirty="0"/>
              <a:t>Skewness - 5.70264</a:t>
            </a:r>
          </a:p>
          <a:p>
            <a:r>
              <a:rPr lang="en-GB" sz="1100" dirty="0"/>
              <a:t>Correlation – -0.1548121 (Slight Negatively correlated)</a:t>
            </a:r>
          </a:p>
          <a:p>
            <a:r>
              <a:rPr lang="en-GB" sz="1100" dirty="0"/>
              <a:t>Histogram – Shows significant positive right side skewness.</a:t>
            </a:r>
          </a:p>
          <a:p>
            <a:r>
              <a:rPr lang="en-GB" sz="1100" dirty="0"/>
              <a:t>Scatter plot-  Most of the chloride data points  are within 0.0 to 0.2 keeping the quality within the range of 5-7 </a:t>
            </a:r>
          </a:p>
          <a:p>
            <a:r>
              <a:rPr lang="en-GB" sz="1100" dirty="0"/>
              <a:t>Box plot – shows significant no. of outliers.</a:t>
            </a:r>
          </a:p>
        </p:txBody>
      </p:sp>
      <p:pic>
        <p:nvPicPr>
          <p:cNvPr id="17" name="Picture 16"/>
          <p:cNvPicPr>
            <a:picLocks noChangeAspect="1"/>
          </p:cNvPicPr>
          <p:nvPr/>
        </p:nvPicPr>
        <p:blipFill>
          <a:blip r:embed="rId9"/>
          <a:stretch>
            <a:fillRect/>
          </a:stretch>
        </p:blipFill>
        <p:spPr>
          <a:xfrm>
            <a:off x="238210" y="4497717"/>
            <a:ext cx="3017609" cy="2214810"/>
          </a:xfrm>
          <a:prstGeom prst="rect">
            <a:avLst/>
          </a:prstGeom>
        </p:spPr>
      </p:pic>
      <p:pic>
        <p:nvPicPr>
          <p:cNvPr id="9" name="slid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7273923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97"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28294" y="729658"/>
            <a:ext cx="11029616"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Data Distributions of raw data </a:t>
            </a:r>
            <a:br>
              <a:rPr lang="en-GB" dirty="0"/>
            </a:br>
            <a:endParaRPr lang="en-GB" dirty="0"/>
          </a:p>
        </p:txBody>
      </p:sp>
      <p:sp>
        <p:nvSpPr>
          <p:cNvPr id="4" name="TextBox 3"/>
          <p:cNvSpPr txBox="1"/>
          <p:nvPr/>
        </p:nvSpPr>
        <p:spPr>
          <a:xfrm flipH="1">
            <a:off x="728294" y="1348658"/>
            <a:ext cx="7220990" cy="369332"/>
          </a:xfrm>
          <a:prstGeom prst="rect">
            <a:avLst/>
          </a:prstGeom>
          <a:noFill/>
        </p:spPr>
        <p:txBody>
          <a:bodyPr wrap="square" rtlCol="0">
            <a:spAutoFit/>
          </a:bodyPr>
          <a:lstStyle/>
          <a:p>
            <a:r>
              <a:rPr lang="en-GB" dirty="0">
                <a:solidFill>
                  <a:schemeClr val="bg1"/>
                </a:solidFill>
              </a:rPr>
              <a:t>Examined through Histogram, scatter plots and Box Plots </a:t>
            </a:r>
          </a:p>
        </p:txBody>
      </p:sp>
      <p:pic>
        <p:nvPicPr>
          <p:cNvPr id="6" name="Picture 5"/>
          <p:cNvPicPr>
            <a:picLocks noChangeAspect="1"/>
          </p:cNvPicPr>
          <p:nvPr/>
        </p:nvPicPr>
        <p:blipFill>
          <a:blip r:embed="rId4"/>
          <a:stretch>
            <a:fillRect/>
          </a:stretch>
        </p:blipFill>
        <p:spPr>
          <a:xfrm>
            <a:off x="6154825" y="2232614"/>
            <a:ext cx="3056592" cy="2109526"/>
          </a:xfrm>
          <a:prstGeom prst="rect">
            <a:avLst/>
          </a:prstGeom>
        </p:spPr>
      </p:pic>
      <p:pic>
        <p:nvPicPr>
          <p:cNvPr id="8" name="Picture 7"/>
          <p:cNvPicPr>
            <a:picLocks noChangeAspect="1"/>
          </p:cNvPicPr>
          <p:nvPr/>
        </p:nvPicPr>
        <p:blipFill>
          <a:blip r:embed="rId5"/>
          <a:stretch>
            <a:fillRect/>
          </a:stretch>
        </p:blipFill>
        <p:spPr>
          <a:xfrm>
            <a:off x="3408218" y="2232614"/>
            <a:ext cx="2746607" cy="2119202"/>
          </a:xfrm>
          <a:prstGeom prst="rect">
            <a:avLst/>
          </a:prstGeom>
        </p:spPr>
      </p:pic>
      <p:pic>
        <p:nvPicPr>
          <p:cNvPr id="9" name="Picture 8"/>
          <p:cNvPicPr>
            <a:picLocks noChangeAspect="1"/>
          </p:cNvPicPr>
          <p:nvPr/>
        </p:nvPicPr>
        <p:blipFill>
          <a:blip r:embed="rId6"/>
          <a:stretch>
            <a:fillRect/>
          </a:stretch>
        </p:blipFill>
        <p:spPr>
          <a:xfrm>
            <a:off x="567171" y="2232614"/>
            <a:ext cx="2841047" cy="2225053"/>
          </a:xfrm>
          <a:prstGeom prst="rect">
            <a:avLst/>
          </a:prstGeom>
        </p:spPr>
      </p:pic>
      <p:sp>
        <p:nvSpPr>
          <p:cNvPr id="10" name="Rectangle 9"/>
          <p:cNvSpPr/>
          <p:nvPr/>
        </p:nvSpPr>
        <p:spPr>
          <a:xfrm>
            <a:off x="795733" y="1967658"/>
            <a:ext cx="2895664" cy="369332"/>
          </a:xfrm>
          <a:prstGeom prst="rect">
            <a:avLst/>
          </a:prstGeom>
        </p:spPr>
        <p:txBody>
          <a:bodyPr wrap="none">
            <a:spAutoFit/>
          </a:bodyPr>
          <a:lstStyle/>
          <a:p>
            <a:r>
              <a:rPr lang="en-GB" dirty="0"/>
              <a:t>Variable 3 (Sulphur Dioxide) </a:t>
            </a:r>
          </a:p>
        </p:txBody>
      </p:sp>
      <p:sp>
        <p:nvSpPr>
          <p:cNvPr id="11" name="Rectangle 10"/>
          <p:cNvSpPr/>
          <p:nvPr/>
        </p:nvSpPr>
        <p:spPr>
          <a:xfrm>
            <a:off x="728294" y="4457667"/>
            <a:ext cx="1668021" cy="369332"/>
          </a:xfrm>
          <a:prstGeom prst="rect">
            <a:avLst/>
          </a:prstGeom>
        </p:spPr>
        <p:txBody>
          <a:bodyPr wrap="none">
            <a:spAutoFit/>
          </a:bodyPr>
          <a:lstStyle/>
          <a:p>
            <a:r>
              <a:rPr lang="en-GB" dirty="0"/>
              <a:t>Variable 4 (pH) </a:t>
            </a:r>
          </a:p>
        </p:txBody>
      </p:sp>
      <p:pic>
        <p:nvPicPr>
          <p:cNvPr id="12" name="Picture 11"/>
          <p:cNvPicPr>
            <a:picLocks noChangeAspect="1"/>
          </p:cNvPicPr>
          <p:nvPr/>
        </p:nvPicPr>
        <p:blipFill>
          <a:blip r:embed="rId7"/>
          <a:stretch>
            <a:fillRect/>
          </a:stretch>
        </p:blipFill>
        <p:spPr>
          <a:xfrm>
            <a:off x="6321081" y="4457667"/>
            <a:ext cx="3060850" cy="2202446"/>
          </a:xfrm>
          <a:prstGeom prst="rect">
            <a:avLst/>
          </a:prstGeom>
        </p:spPr>
      </p:pic>
      <p:pic>
        <p:nvPicPr>
          <p:cNvPr id="13" name="Picture 12"/>
          <p:cNvPicPr>
            <a:picLocks noChangeAspect="1"/>
          </p:cNvPicPr>
          <p:nvPr/>
        </p:nvPicPr>
        <p:blipFill>
          <a:blip r:embed="rId8"/>
          <a:stretch>
            <a:fillRect/>
          </a:stretch>
        </p:blipFill>
        <p:spPr>
          <a:xfrm>
            <a:off x="3203862" y="4467343"/>
            <a:ext cx="3155317" cy="2317974"/>
          </a:xfrm>
          <a:prstGeom prst="rect">
            <a:avLst/>
          </a:prstGeom>
        </p:spPr>
      </p:pic>
      <p:pic>
        <p:nvPicPr>
          <p:cNvPr id="14" name="Picture 13"/>
          <p:cNvPicPr>
            <a:picLocks noChangeAspect="1"/>
          </p:cNvPicPr>
          <p:nvPr/>
        </p:nvPicPr>
        <p:blipFill>
          <a:blip r:embed="rId9"/>
          <a:stretch>
            <a:fillRect/>
          </a:stretch>
        </p:blipFill>
        <p:spPr>
          <a:xfrm>
            <a:off x="513898" y="4833635"/>
            <a:ext cx="2651866" cy="1849085"/>
          </a:xfrm>
          <a:prstGeom prst="rect">
            <a:avLst/>
          </a:prstGeom>
        </p:spPr>
      </p:pic>
      <p:sp>
        <p:nvSpPr>
          <p:cNvPr id="15" name="Rectangle 14"/>
          <p:cNvSpPr/>
          <p:nvPr/>
        </p:nvSpPr>
        <p:spPr>
          <a:xfrm>
            <a:off x="9381931" y="2397435"/>
            <a:ext cx="2556164" cy="1954381"/>
          </a:xfrm>
          <a:prstGeom prst="rect">
            <a:avLst/>
          </a:prstGeom>
        </p:spPr>
        <p:txBody>
          <a:bodyPr wrap="square">
            <a:spAutoFit/>
          </a:bodyPr>
          <a:lstStyle/>
          <a:p>
            <a:r>
              <a:rPr lang="en-GB" sz="1100" dirty="0"/>
              <a:t>Skewness -1.208125 Positive Right Skewness</a:t>
            </a:r>
          </a:p>
          <a:p>
            <a:r>
              <a:rPr lang="en-GB" sz="1100" dirty="0"/>
              <a:t>Correlation - -0.303163 (Slight Negatively correlated)</a:t>
            </a:r>
          </a:p>
          <a:p>
            <a:r>
              <a:rPr lang="en-GB" sz="1100" dirty="0"/>
              <a:t>Histogram – The data shape appears to be positively skewed </a:t>
            </a:r>
          </a:p>
          <a:p>
            <a:r>
              <a:rPr lang="en-GB" sz="1100" dirty="0"/>
              <a:t>Scatter plot-  Most of the sulphur dioxide  data points  are within 0 to 60  keeping the quality within the range of 5-7 </a:t>
            </a:r>
          </a:p>
          <a:p>
            <a:r>
              <a:rPr lang="en-GB" sz="1100" dirty="0"/>
              <a:t>Box plot – shows significant no. of outliers above 120 </a:t>
            </a:r>
          </a:p>
        </p:txBody>
      </p:sp>
      <p:sp>
        <p:nvSpPr>
          <p:cNvPr id="16" name="Rectangle 15"/>
          <p:cNvSpPr/>
          <p:nvPr/>
        </p:nvSpPr>
        <p:spPr>
          <a:xfrm>
            <a:off x="9381931" y="4733778"/>
            <a:ext cx="2556164" cy="1785104"/>
          </a:xfrm>
          <a:prstGeom prst="rect">
            <a:avLst/>
          </a:prstGeom>
        </p:spPr>
        <p:txBody>
          <a:bodyPr wrap="square">
            <a:spAutoFit/>
          </a:bodyPr>
          <a:lstStyle/>
          <a:p>
            <a:r>
              <a:rPr lang="en-GB" sz="1100" dirty="0"/>
              <a:t>Skewness -0.02114609 (statistically insignificant skewness)</a:t>
            </a:r>
          </a:p>
          <a:p>
            <a:r>
              <a:rPr lang="en-GB" sz="1100" dirty="0"/>
              <a:t>Correlation – -0.05732874 (low negative  correlation)</a:t>
            </a:r>
          </a:p>
          <a:p>
            <a:r>
              <a:rPr lang="en-GB" sz="1100" dirty="0"/>
              <a:t>Histogram – The distribution appears to have the shape of a normal distribution.</a:t>
            </a:r>
          </a:p>
          <a:p>
            <a:r>
              <a:rPr lang="en-GB" sz="1100" dirty="0"/>
              <a:t>Scatter plot-  Most of the chloride data points  are within 3.0 to 3.6 keeping the quality within the range of 5-7 </a:t>
            </a:r>
          </a:p>
          <a:p>
            <a:r>
              <a:rPr lang="en-GB" sz="1100" dirty="0"/>
              <a:t>Box plot – very few outliers </a:t>
            </a:r>
          </a:p>
        </p:txBody>
      </p:sp>
      <p:pic>
        <p:nvPicPr>
          <p:cNvPr id="2" name="Slide 3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8588060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8294" y="729658"/>
            <a:ext cx="11029616"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Data Distributions of raw data </a:t>
            </a:r>
            <a:br>
              <a:rPr lang="en-GB" dirty="0"/>
            </a:br>
            <a:endParaRPr lang="en-GB" dirty="0"/>
          </a:p>
        </p:txBody>
      </p:sp>
      <p:sp>
        <p:nvSpPr>
          <p:cNvPr id="5" name="TextBox 4"/>
          <p:cNvSpPr txBox="1"/>
          <p:nvPr/>
        </p:nvSpPr>
        <p:spPr>
          <a:xfrm flipH="1">
            <a:off x="728294" y="1348658"/>
            <a:ext cx="7220990" cy="369332"/>
          </a:xfrm>
          <a:prstGeom prst="rect">
            <a:avLst/>
          </a:prstGeom>
          <a:noFill/>
        </p:spPr>
        <p:txBody>
          <a:bodyPr wrap="square" rtlCol="0">
            <a:spAutoFit/>
          </a:bodyPr>
          <a:lstStyle/>
          <a:p>
            <a:r>
              <a:rPr lang="en-GB" dirty="0">
                <a:solidFill>
                  <a:schemeClr val="bg1"/>
                </a:solidFill>
              </a:rPr>
              <a:t>Examined through Histogram, scatter plots and Box Plots </a:t>
            </a:r>
          </a:p>
        </p:txBody>
      </p:sp>
      <p:pic>
        <p:nvPicPr>
          <p:cNvPr id="6" name="Picture 5"/>
          <p:cNvPicPr>
            <a:picLocks noChangeAspect="1"/>
          </p:cNvPicPr>
          <p:nvPr/>
        </p:nvPicPr>
        <p:blipFill>
          <a:blip r:embed="rId4"/>
          <a:stretch>
            <a:fillRect/>
          </a:stretch>
        </p:blipFill>
        <p:spPr>
          <a:xfrm>
            <a:off x="6048127" y="2490527"/>
            <a:ext cx="3109837" cy="1850074"/>
          </a:xfrm>
          <a:prstGeom prst="rect">
            <a:avLst/>
          </a:prstGeom>
        </p:spPr>
      </p:pic>
      <p:pic>
        <p:nvPicPr>
          <p:cNvPr id="7" name="Picture 6"/>
          <p:cNvPicPr>
            <a:picLocks noChangeAspect="1"/>
          </p:cNvPicPr>
          <p:nvPr/>
        </p:nvPicPr>
        <p:blipFill>
          <a:blip r:embed="rId5"/>
          <a:stretch>
            <a:fillRect/>
          </a:stretch>
        </p:blipFill>
        <p:spPr>
          <a:xfrm>
            <a:off x="3303066" y="2497903"/>
            <a:ext cx="2745061" cy="1813701"/>
          </a:xfrm>
          <a:prstGeom prst="rect">
            <a:avLst/>
          </a:prstGeom>
        </p:spPr>
      </p:pic>
      <p:pic>
        <p:nvPicPr>
          <p:cNvPr id="8" name="Picture 7"/>
          <p:cNvPicPr>
            <a:picLocks noChangeAspect="1"/>
          </p:cNvPicPr>
          <p:nvPr/>
        </p:nvPicPr>
        <p:blipFill>
          <a:blip r:embed="rId6"/>
          <a:stretch>
            <a:fillRect/>
          </a:stretch>
        </p:blipFill>
        <p:spPr>
          <a:xfrm>
            <a:off x="150151" y="2361588"/>
            <a:ext cx="3067972" cy="2060433"/>
          </a:xfrm>
          <a:prstGeom prst="rect">
            <a:avLst/>
          </a:prstGeom>
        </p:spPr>
      </p:pic>
      <p:sp>
        <p:nvSpPr>
          <p:cNvPr id="9" name="Rectangle 8"/>
          <p:cNvSpPr/>
          <p:nvPr/>
        </p:nvSpPr>
        <p:spPr>
          <a:xfrm>
            <a:off x="475545" y="1992256"/>
            <a:ext cx="2110450" cy="369332"/>
          </a:xfrm>
          <a:prstGeom prst="rect">
            <a:avLst/>
          </a:prstGeom>
        </p:spPr>
        <p:txBody>
          <a:bodyPr wrap="none">
            <a:spAutoFit/>
          </a:bodyPr>
          <a:lstStyle/>
          <a:p>
            <a:r>
              <a:rPr lang="en-GB" dirty="0"/>
              <a:t>Variable 5 (Alcohol) </a:t>
            </a:r>
          </a:p>
        </p:txBody>
      </p:sp>
      <p:sp>
        <p:nvSpPr>
          <p:cNvPr id="10" name="Rectangle 9"/>
          <p:cNvSpPr/>
          <p:nvPr/>
        </p:nvSpPr>
        <p:spPr>
          <a:xfrm>
            <a:off x="402592" y="4451385"/>
            <a:ext cx="2068771" cy="369332"/>
          </a:xfrm>
          <a:prstGeom prst="rect">
            <a:avLst/>
          </a:prstGeom>
        </p:spPr>
        <p:txBody>
          <a:bodyPr wrap="none">
            <a:spAutoFit/>
          </a:bodyPr>
          <a:lstStyle/>
          <a:p>
            <a:r>
              <a:rPr lang="en-GB" dirty="0"/>
              <a:t>Variable 6 (Quality) </a:t>
            </a:r>
          </a:p>
        </p:txBody>
      </p:sp>
      <p:pic>
        <p:nvPicPr>
          <p:cNvPr id="11" name="Picture 10"/>
          <p:cNvPicPr>
            <a:picLocks noChangeAspect="1"/>
          </p:cNvPicPr>
          <p:nvPr/>
        </p:nvPicPr>
        <p:blipFill>
          <a:blip r:embed="rId7"/>
          <a:stretch>
            <a:fillRect/>
          </a:stretch>
        </p:blipFill>
        <p:spPr>
          <a:xfrm>
            <a:off x="402592" y="4820717"/>
            <a:ext cx="2900474" cy="1980281"/>
          </a:xfrm>
          <a:prstGeom prst="rect">
            <a:avLst/>
          </a:prstGeom>
        </p:spPr>
      </p:pic>
      <p:pic>
        <p:nvPicPr>
          <p:cNvPr id="12" name="Picture 11"/>
          <p:cNvPicPr>
            <a:picLocks noChangeAspect="1"/>
          </p:cNvPicPr>
          <p:nvPr/>
        </p:nvPicPr>
        <p:blipFill>
          <a:blip r:embed="rId8"/>
          <a:stretch>
            <a:fillRect/>
          </a:stretch>
        </p:blipFill>
        <p:spPr>
          <a:xfrm>
            <a:off x="3825391" y="4534512"/>
            <a:ext cx="3532275" cy="2041453"/>
          </a:xfrm>
          <a:prstGeom prst="rect">
            <a:avLst/>
          </a:prstGeom>
        </p:spPr>
      </p:pic>
      <p:sp>
        <p:nvSpPr>
          <p:cNvPr id="13" name="Rectangle 12"/>
          <p:cNvSpPr/>
          <p:nvPr/>
        </p:nvSpPr>
        <p:spPr>
          <a:xfrm>
            <a:off x="9074728" y="2555497"/>
            <a:ext cx="2833254" cy="1446550"/>
          </a:xfrm>
          <a:prstGeom prst="rect">
            <a:avLst/>
          </a:prstGeom>
        </p:spPr>
        <p:txBody>
          <a:bodyPr wrap="square">
            <a:spAutoFit/>
          </a:bodyPr>
          <a:lstStyle/>
          <a:p>
            <a:r>
              <a:rPr lang="en-GB" sz="1100" dirty="0"/>
              <a:t>Skewness - 0.8645457 Positive Right Skewness</a:t>
            </a:r>
          </a:p>
          <a:p>
            <a:r>
              <a:rPr lang="en-GB" sz="1100" dirty="0"/>
              <a:t>Correlation - 0.4901674 (Positive correlation)</a:t>
            </a:r>
          </a:p>
          <a:p>
            <a:r>
              <a:rPr lang="en-GB" sz="1100" dirty="0"/>
              <a:t>Histogram – The data shape appears to be positively skewed </a:t>
            </a:r>
          </a:p>
          <a:p>
            <a:r>
              <a:rPr lang="en-GB" sz="1100" dirty="0"/>
              <a:t>Scatter plot-  Most of the Alcohol data points  are within 9-12  keeping the quality within the range of 5-7 </a:t>
            </a:r>
          </a:p>
          <a:p>
            <a:r>
              <a:rPr lang="en-GB" sz="1100" dirty="0"/>
              <a:t>Box plot – shows only 2 outliers</a:t>
            </a:r>
          </a:p>
        </p:txBody>
      </p:sp>
      <p:sp>
        <p:nvSpPr>
          <p:cNvPr id="14" name="Rectangle 13"/>
          <p:cNvSpPr/>
          <p:nvPr/>
        </p:nvSpPr>
        <p:spPr>
          <a:xfrm>
            <a:off x="8966665" y="4662686"/>
            <a:ext cx="2791245" cy="1277273"/>
          </a:xfrm>
          <a:prstGeom prst="rect">
            <a:avLst/>
          </a:prstGeom>
        </p:spPr>
        <p:txBody>
          <a:bodyPr wrap="square">
            <a:spAutoFit/>
          </a:bodyPr>
          <a:lstStyle/>
          <a:p>
            <a:r>
              <a:rPr lang="en-GB" sz="1100" dirty="0"/>
              <a:t>Skewness - 0.122015 (Slight Positive Right Skewness)</a:t>
            </a:r>
          </a:p>
          <a:p>
            <a:endParaRPr lang="en-GB" sz="1100" dirty="0"/>
          </a:p>
          <a:p>
            <a:r>
              <a:rPr lang="en-GB" sz="1100" dirty="0"/>
              <a:t>Histogram – The data shape of normal distribution.</a:t>
            </a:r>
          </a:p>
          <a:p>
            <a:endParaRPr lang="en-GB" sz="1100" dirty="0"/>
          </a:p>
          <a:p>
            <a:r>
              <a:rPr lang="en-GB" sz="1100" dirty="0"/>
              <a:t>Box plot – shows only 2 outliers</a:t>
            </a:r>
          </a:p>
        </p:txBody>
      </p:sp>
      <p:pic>
        <p:nvPicPr>
          <p:cNvPr id="16" name="Picture 15"/>
          <p:cNvPicPr>
            <a:picLocks noChangeAspect="1"/>
          </p:cNvPicPr>
          <p:nvPr/>
        </p:nvPicPr>
        <p:blipFill>
          <a:blip r:embed="rId4"/>
          <a:stretch>
            <a:fillRect/>
          </a:stretch>
        </p:blipFill>
        <p:spPr>
          <a:xfrm>
            <a:off x="6048127" y="2497903"/>
            <a:ext cx="3109837" cy="1850074"/>
          </a:xfrm>
          <a:prstGeom prst="rect">
            <a:avLst/>
          </a:prstGeom>
        </p:spPr>
      </p:pic>
      <p:pic>
        <p:nvPicPr>
          <p:cNvPr id="2"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2759708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transformations applied for the selected four variables and variable of interest</a:t>
            </a:r>
          </a:p>
        </p:txBody>
      </p:sp>
      <p:sp>
        <p:nvSpPr>
          <p:cNvPr id="3" name="Content Placeholder 2"/>
          <p:cNvSpPr>
            <a:spLocks noGrp="1"/>
          </p:cNvSpPr>
          <p:nvPr>
            <p:ph idx="1"/>
          </p:nvPr>
        </p:nvSpPr>
        <p:spPr>
          <a:xfrm>
            <a:off x="404546" y="2777837"/>
            <a:ext cx="3201099" cy="3281854"/>
          </a:xfrm>
        </p:spPr>
        <p:txBody>
          <a:bodyPr>
            <a:normAutofit lnSpcReduction="10000"/>
          </a:bodyPr>
          <a:lstStyle/>
          <a:p>
            <a:endParaRPr lang="en-GB" dirty="0"/>
          </a:p>
          <a:p>
            <a:endParaRPr lang="en-GB" dirty="0"/>
          </a:p>
          <a:p>
            <a:r>
              <a:rPr lang="en-GB" dirty="0"/>
              <a:t>The variable holds the skewness of 0.3477552 , all the data points are within the range of 0-1 which is in range between -0.5 to 0.5 has no outliers and has positive correlation to Quality. Thus this variable requires no transformation.</a:t>
            </a:r>
          </a:p>
        </p:txBody>
      </p:sp>
      <p:pic>
        <p:nvPicPr>
          <p:cNvPr id="4" name="Picture 3"/>
          <p:cNvPicPr>
            <a:picLocks noChangeAspect="1"/>
          </p:cNvPicPr>
          <p:nvPr/>
        </p:nvPicPr>
        <p:blipFill>
          <a:blip r:embed="rId4"/>
          <a:stretch>
            <a:fillRect/>
          </a:stretch>
        </p:blipFill>
        <p:spPr>
          <a:xfrm>
            <a:off x="4230399" y="2105892"/>
            <a:ext cx="3500438" cy="2367610"/>
          </a:xfrm>
          <a:prstGeom prst="rect">
            <a:avLst/>
          </a:prstGeom>
        </p:spPr>
      </p:pic>
      <p:pic>
        <p:nvPicPr>
          <p:cNvPr id="5" name="Picture 4"/>
          <p:cNvPicPr>
            <a:picLocks noChangeAspect="1"/>
          </p:cNvPicPr>
          <p:nvPr/>
        </p:nvPicPr>
        <p:blipFill>
          <a:blip r:embed="rId5"/>
          <a:stretch>
            <a:fillRect/>
          </a:stretch>
        </p:blipFill>
        <p:spPr>
          <a:xfrm>
            <a:off x="8091054" y="2105892"/>
            <a:ext cx="3574473" cy="2367610"/>
          </a:xfrm>
          <a:prstGeom prst="rect">
            <a:avLst/>
          </a:prstGeom>
        </p:spPr>
      </p:pic>
      <p:pic>
        <p:nvPicPr>
          <p:cNvPr id="6" name="Picture 5"/>
          <p:cNvPicPr>
            <a:picLocks noChangeAspect="1"/>
          </p:cNvPicPr>
          <p:nvPr/>
        </p:nvPicPr>
        <p:blipFill>
          <a:blip r:embed="rId6"/>
          <a:stretch>
            <a:fillRect/>
          </a:stretch>
        </p:blipFill>
        <p:spPr>
          <a:xfrm>
            <a:off x="7730837" y="4418764"/>
            <a:ext cx="3455409" cy="2143998"/>
          </a:xfrm>
          <a:prstGeom prst="rect">
            <a:avLst/>
          </a:prstGeom>
        </p:spPr>
      </p:pic>
      <p:sp>
        <p:nvSpPr>
          <p:cNvPr id="7" name="TextBox 6"/>
          <p:cNvSpPr txBox="1"/>
          <p:nvPr/>
        </p:nvSpPr>
        <p:spPr>
          <a:xfrm>
            <a:off x="581192" y="2265218"/>
            <a:ext cx="2847808" cy="369332"/>
          </a:xfrm>
          <a:prstGeom prst="rect">
            <a:avLst/>
          </a:prstGeom>
          <a:noFill/>
        </p:spPr>
        <p:txBody>
          <a:bodyPr wrap="square" rtlCol="0">
            <a:spAutoFit/>
          </a:bodyPr>
          <a:lstStyle/>
          <a:p>
            <a:r>
              <a:rPr lang="en-GB" b="1" dirty="0"/>
              <a:t>Variable 1 (Citric Acid)</a:t>
            </a:r>
          </a:p>
        </p:txBody>
      </p:sp>
      <p:pic>
        <p:nvPicPr>
          <p:cNvPr id="8" name="Picture 7"/>
          <p:cNvPicPr>
            <a:picLocks noChangeAspect="1"/>
          </p:cNvPicPr>
          <p:nvPr/>
        </p:nvPicPr>
        <p:blipFill>
          <a:blip r:embed="rId7"/>
          <a:stretch>
            <a:fillRect/>
          </a:stretch>
        </p:blipFill>
        <p:spPr>
          <a:xfrm>
            <a:off x="4849741" y="4651357"/>
            <a:ext cx="2261754" cy="1733550"/>
          </a:xfrm>
          <a:prstGeom prst="rect">
            <a:avLst/>
          </a:prstGeom>
        </p:spPr>
      </p:pic>
      <p:pic>
        <p:nvPicPr>
          <p:cNvPr id="9" name="Slide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944791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9"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transformations applied for the selected four variables and variable of interest</a:t>
            </a:r>
          </a:p>
        </p:txBody>
      </p:sp>
      <p:sp>
        <p:nvSpPr>
          <p:cNvPr id="3" name="Content Placeholder 2"/>
          <p:cNvSpPr>
            <a:spLocks noGrp="1"/>
          </p:cNvSpPr>
          <p:nvPr>
            <p:ph idx="1"/>
          </p:nvPr>
        </p:nvSpPr>
        <p:spPr>
          <a:xfrm>
            <a:off x="359522" y="2881746"/>
            <a:ext cx="3900752" cy="1323110"/>
          </a:xfrm>
        </p:spPr>
        <p:txBody>
          <a:bodyPr>
            <a:normAutofit/>
          </a:bodyPr>
          <a:lstStyle/>
          <a:p>
            <a:r>
              <a:rPr lang="en-GB" sz="1400" dirty="0"/>
              <a:t>Pre transformation this data set had skewness of skewness of -1.208125 which is more than the range of 0.5 to -0.5 and negative correlation of - -0.303163 further, the data range is outside of 0-1 required for aggregation </a:t>
            </a:r>
          </a:p>
        </p:txBody>
      </p:sp>
      <p:sp>
        <p:nvSpPr>
          <p:cNvPr id="4" name="Rectangle 3"/>
          <p:cNvSpPr/>
          <p:nvPr/>
        </p:nvSpPr>
        <p:spPr>
          <a:xfrm>
            <a:off x="359521" y="2080599"/>
            <a:ext cx="2730043" cy="646331"/>
          </a:xfrm>
          <a:prstGeom prst="rect">
            <a:avLst/>
          </a:prstGeom>
        </p:spPr>
        <p:txBody>
          <a:bodyPr wrap="square">
            <a:spAutoFit/>
          </a:bodyPr>
          <a:lstStyle/>
          <a:p>
            <a:r>
              <a:rPr lang="en-GB" b="1" dirty="0"/>
              <a:t>Variable 2 (Citric Acid)</a:t>
            </a:r>
          </a:p>
          <a:p>
            <a:endParaRPr lang="en-GB" dirty="0"/>
          </a:p>
        </p:txBody>
      </p:sp>
      <p:sp>
        <p:nvSpPr>
          <p:cNvPr id="7" name="Content Placeholder 2"/>
          <p:cNvSpPr txBox="1">
            <a:spLocks/>
          </p:cNvSpPr>
          <p:nvPr/>
        </p:nvSpPr>
        <p:spPr>
          <a:xfrm>
            <a:off x="359521" y="4440381"/>
            <a:ext cx="3900752" cy="2064327"/>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z="1400" dirty="0"/>
              <a:t>To correct the data range Liner Feature Scaling was used to bring the data set range between 0-1 </a:t>
            </a:r>
          </a:p>
          <a:p>
            <a:r>
              <a:rPr lang="en-GB" sz="1400" dirty="0"/>
              <a:t>To correct the extreme right positive skewness Polynomial Transformation using p =0.3 was applied to bring skewness down to -0.05749057</a:t>
            </a:r>
          </a:p>
          <a:p>
            <a:r>
              <a:rPr lang="en-GB" sz="1400" dirty="0"/>
              <a:t> To correct negative correlation of  -0.303163 negation transformation was applied to change to direction of the distribution and change correlation to 0.2762519</a:t>
            </a:r>
          </a:p>
          <a:p>
            <a:r>
              <a:rPr lang="en-GB" sz="1400" dirty="0"/>
              <a:t>Post transformation we can observe the distribution is now shaped as bell shaped </a:t>
            </a:r>
            <a:r>
              <a:rPr lang="en-GB" sz="1400" dirty="0" err="1"/>
              <a:t>i.e</a:t>
            </a:r>
            <a:r>
              <a:rPr lang="en-GB" sz="1400" dirty="0"/>
              <a:t> Normal distribution with data values between 0-1 and the multiple outliers have been reduced to 1.</a:t>
            </a:r>
          </a:p>
        </p:txBody>
      </p:sp>
      <p:pic>
        <p:nvPicPr>
          <p:cNvPr id="8" name="Picture 7"/>
          <p:cNvPicPr>
            <a:picLocks noChangeAspect="1"/>
          </p:cNvPicPr>
          <p:nvPr/>
        </p:nvPicPr>
        <p:blipFill>
          <a:blip r:embed="rId4"/>
          <a:stretch>
            <a:fillRect/>
          </a:stretch>
        </p:blipFill>
        <p:spPr>
          <a:xfrm>
            <a:off x="8472442" y="2080599"/>
            <a:ext cx="3193086" cy="2359782"/>
          </a:xfrm>
          <a:prstGeom prst="rect">
            <a:avLst/>
          </a:prstGeom>
        </p:spPr>
      </p:pic>
      <p:sp>
        <p:nvSpPr>
          <p:cNvPr id="10" name="Right Arrow 9"/>
          <p:cNvSpPr/>
          <p:nvPr/>
        </p:nvSpPr>
        <p:spPr>
          <a:xfrm>
            <a:off x="7554577" y="3073453"/>
            <a:ext cx="665019"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4513119" y="2215328"/>
            <a:ext cx="2841047" cy="2225053"/>
          </a:xfrm>
          <a:prstGeom prst="rect">
            <a:avLst/>
          </a:prstGeom>
        </p:spPr>
      </p:pic>
      <p:pic>
        <p:nvPicPr>
          <p:cNvPr id="17" name="Picture 16"/>
          <p:cNvPicPr>
            <a:picLocks noChangeAspect="1"/>
          </p:cNvPicPr>
          <p:nvPr/>
        </p:nvPicPr>
        <p:blipFill>
          <a:blip r:embed="rId6"/>
          <a:stretch>
            <a:fillRect/>
          </a:stretch>
        </p:blipFill>
        <p:spPr>
          <a:xfrm>
            <a:off x="4594614" y="4698723"/>
            <a:ext cx="2707115" cy="1868332"/>
          </a:xfrm>
          <a:prstGeom prst="rect">
            <a:avLst/>
          </a:prstGeom>
        </p:spPr>
      </p:pic>
      <p:sp>
        <p:nvSpPr>
          <p:cNvPr id="18" name="Right Arrow 17"/>
          <p:cNvSpPr/>
          <p:nvPr/>
        </p:nvSpPr>
        <p:spPr>
          <a:xfrm>
            <a:off x="7554576" y="5356375"/>
            <a:ext cx="665019"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p:cNvPicPr>
            <a:picLocks noChangeAspect="1"/>
          </p:cNvPicPr>
          <p:nvPr/>
        </p:nvPicPr>
        <p:blipFill>
          <a:blip r:embed="rId7"/>
          <a:stretch>
            <a:fillRect/>
          </a:stretch>
        </p:blipFill>
        <p:spPr>
          <a:xfrm>
            <a:off x="8472442" y="4619640"/>
            <a:ext cx="3412853" cy="2051323"/>
          </a:xfrm>
          <a:prstGeom prst="rect">
            <a:avLst/>
          </a:prstGeom>
        </p:spPr>
      </p:pic>
      <p:pic>
        <p:nvPicPr>
          <p:cNvPr id="5"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2429590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9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transformations applied for the selected four variables and variable of interest</a:t>
            </a:r>
          </a:p>
        </p:txBody>
      </p:sp>
      <p:sp>
        <p:nvSpPr>
          <p:cNvPr id="3" name="Content Placeholder 2"/>
          <p:cNvSpPr>
            <a:spLocks noGrp="1"/>
          </p:cNvSpPr>
          <p:nvPr>
            <p:ph idx="1"/>
          </p:nvPr>
        </p:nvSpPr>
        <p:spPr>
          <a:xfrm>
            <a:off x="359522" y="2881746"/>
            <a:ext cx="3900752" cy="1323110"/>
          </a:xfrm>
        </p:spPr>
        <p:txBody>
          <a:bodyPr>
            <a:normAutofit/>
          </a:bodyPr>
          <a:lstStyle/>
          <a:p>
            <a:r>
              <a:rPr lang="en-GB" sz="1400" dirty="0"/>
              <a:t>Pre transformation this data set had skewness of skewness of 0.02114609 which is within 0.5 to -0.5 and negative correlation of -0.05732874 further, the data range is outside of 0-1 required for aggregation </a:t>
            </a:r>
          </a:p>
        </p:txBody>
      </p:sp>
      <p:sp>
        <p:nvSpPr>
          <p:cNvPr id="4" name="Rectangle 3"/>
          <p:cNvSpPr/>
          <p:nvPr/>
        </p:nvSpPr>
        <p:spPr>
          <a:xfrm>
            <a:off x="359521" y="2080599"/>
            <a:ext cx="2730043" cy="646331"/>
          </a:xfrm>
          <a:prstGeom prst="rect">
            <a:avLst/>
          </a:prstGeom>
        </p:spPr>
        <p:txBody>
          <a:bodyPr wrap="square">
            <a:spAutoFit/>
          </a:bodyPr>
          <a:lstStyle/>
          <a:p>
            <a:r>
              <a:rPr lang="en-GB" b="1" dirty="0"/>
              <a:t>Variable 3 (pH)</a:t>
            </a:r>
          </a:p>
          <a:p>
            <a:endParaRPr lang="en-GB" dirty="0"/>
          </a:p>
        </p:txBody>
      </p:sp>
      <p:sp>
        <p:nvSpPr>
          <p:cNvPr id="7" name="Content Placeholder 2"/>
          <p:cNvSpPr txBox="1">
            <a:spLocks/>
          </p:cNvSpPr>
          <p:nvPr/>
        </p:nvSpPr>
        <p:spPr>
          <a:xfrm>
            <a:off x="359521" y="4440381"/>
            <a:ext cx="3900752" cy="2064327"/>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z="1400" dirty="0"/>
              <a:t>To correct the data range Liner Feature Scaling was used to bring the data set range between 0-1 </a:t>
            </a:r>
          </a:p>
          <a:p>
            <a:r>
              <a:rPr lang="en-GB" sz="1400" dirty="0"/>
              <a:t>To correct negative correlation of </a:t>
            </a:r>
            <a:r>
              <a:rPr lang="en-GB" sz="1400" dirty="0" err="1"/>
              <a:t>of</a:t>
            </a:r>
            <a:r>
              <a:rPr lang="en-GB" sz="1400" dirty="0"/>
              <a:t> -0.05732874 negation transformation was applied to change to direction of the distribution and change correlation to 0.05732874</a:t>
            </a:r>
          </a:p>
          <a:p>
            <a:r>
              <a:rPr lang="en-GB" sz="1400" dirty="0"/>
              <a:t>Post transformation we can observe the distribution is still  shaped as bell shaped </a:t>
            </a:r>
            <a:r>
              <a:rPr lang="en-GB" sz="1400" dirty="0" err="1"/>
              <a:t>i.e</a:t>
            </a:r>
            <a:r>
              <a:rPr lang="en-GB" sz="1400" dirty="0"/>
              <a:t> Normal distribution with data values between 0-1.</a:t>
            </a:r>
          </a:p>
        </p:txBody>
      </p:sp>
      <p:sp>
        <p:nvSpPr>
          <p:cNvPr id="10" name="Right Arrow 9"/>
          <p:cNvSpPr/>
          <p:nvPr/>
        </p:nvSpPr>
        <p:spPr>
          <a:xfrm>
            <a:off x="7554577" y="3073453"/>
            <a:ext cx="665019"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ight Arrow 17"/>
          <p:cNvSpPr/>
          <p:nvPr/>
        </p:nvSpPr>
        <p:spPr>
          <a:xfrm>
            <a:off x="7554576" y="5356375"/>
            <a:ext cx="665019"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stretch>
            <a:fillRect/>
          </a:stretch>
        </p:blipFill>
        <p:spPr>
          <a:xfrm>
            <a:off x="4329545" y="2080599"/>
            <a:ext cx="2903813" cy="2246170"/>
          </a:xfrm>
          <a:prstGeom prst="rect">
            <a:avLst/>
          </a:prstGeom>
        </p:spPr>
      </p:pic>
      <p:pic>
        <p:nvPicPr>
          <p:cNvPr id="13" name="Picture 12"/>
          <p:cNvPicPr>
            <a:picLocks noChangeAspect="1"/>
          </p:cNvPicPr>
          <p:nvPr/>
        </p:nvPicPr>
        <p:blipFill>
          <a:blip r:embed="rId5"/>
          <a:stretch>
            <a:fillRect/>
          </a:stretch>
        </p:blipFill>
        <p:spPr>
          <a:xfrm>
            <a:off x="4513119" y="4255152"/>
            <a:ext cx="3060850" cy="2202446"/>
          </a:xfrm>
          <a:prstGeom prst="rect">
            <a:avLst/>
          </a:prstGeom>
        </p:spPr>
      </p:pic>
      <p:pic>
        <p:nvPicPr>
          <p:cNvPr id="14" name="Picture 13"/>
          <p:cNvPicPr>
            <a:picLocks noChangeAspect="1"/>
          </p:cNvPicPr>
          <p:nvPr/>
        </p:nvPicPr>
        <p:blipFill>
          <a:blip r:embed="rId6"/>
          <a:stretch>
            <a:fillRect/>
          </a:stretch>
        </p:blipFill>
        <p:spPr>
          <a:xfrm>
            <a:off x="8392500" y="2064489"/>
            <a:ext cx="3314591" cy="2324745"/>
          </a:xfrm>
          <a:prstGeom prst="rect">
            <a:avLst/>
          </a:prstGeom>
        </p:spPr>
      </p:pic>
      <p:pic>
        <p:nvPicPr>
          <p:cNvPr id="16" name="Picture 15"/>
          <p:cNvPicPr>
            <a:picLocks noChangeAspect="1"/>
          </p:cNvPicPr>
          <p:nvPr/>
        </p:nvPicPr>
        <p:blipFill>
          <a:blip r:embed="rId7"/>
          <a:stretch>
            <a:fillRect/>
          </a:stretch>
        </p:blipFill>
        <p:spPr>
          <a:xfrm>
            <a:off x="8333509" y="4421192"/>
            <a:ext cx="3658871" cy="2057879"/>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041584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transformations applied for the selected four variables and variable of interest</a:t>
            </a:r>
          </a:p>
        </p:txBody>
      </p:sp>
      <p:sp>
        <p:nvSpPr>
          <p:cNvPr id="3" name="Content Placeholder 2"/>
          <p:cNvSpPr>
            <a:spLocks noGrp="1"/>
          </p:cNvSpPr>
          <p:nvPr>
            <p:ph idx="1"/>
          </p:nvPr>
        </p:nvSpPr>
        <p:spPr>
          <a:xfrm>
            <a:off x="359522" y="2881746"/>
            <a:ext cx="3900752" cy="1323110"/>
          </a:xfrm>
        </p:spPr>
        <p:txBody>
          <a:bodyPr>
            <a:normAutofit/>
          </a:bodyPr>
          <a:lstStyle/>
          <a:p>
            <a:r>
              <a:rPr lang="en-GB" sz="1400" dirty="0"/>
              <a:t>Pre transformation this data set had skewness of skewness of - 0.8645457 which is more than the range of 0.5 to -0.5 and Positive correlation of - 0.4901674 further, the data range is outside of 0-1 required for aggregation </a:t>
            </a:r>
          </a:p>
        </p:txBody>
      </p:sp>
      <p:sp>
        <p:nvSpPr>
          <p:cNvPr id="4" name="Rectangle 3"/>
          <p:cNvSpPr/>
          <p:nvPr/>
        </p:nvSpPr>
        <p:spPr>
          <a:xfrm>
            <a:off x="359521" y="2080599"/>
            <a:ext cx="2730043" cy="369332"/>
          </a:xfrm>
          <a:prstGeom prst="rect">
            <a:avLst/>
          </a:prstGeom>
        </p:spPr>
        <p:txBody>
          <a:bodyPr wrap="square">
            <a:spAutoFit/>
          </a:bodyPr>
          <a:lstStyle/>
          <a:p>
            <a:r>
              <a:rPr lang="en-GB" b="1" dirty="0"/>
              <a:t>Variable 4 (Alcohol) </a:t>
            </a:r>
          </a:p>
        </p:txBody>
      </p:sp>
      <p:sp>
        <p:nvSpPr>
          <p:cNvPr id="7" name="Content Placeholder 2"/>
          <p:cNvSpPr txBox="1">
            <a:spLocks/>
          </p:cNvSpPr>
          <p:nvPr/>
        </p:nvSpPr>
        <p:spPr>
          <a:xfrm>
            <a:off x="359521" y="4440381"/>
            <a:ext cx="3900752" cy="2064327"/>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z="1400" dirty="0"/>
              <a:t>To correct the data range Liner Feature Scaling was used to bring the data set range between 0-1 </a:t>
            </a:r>
          </a:p>
          <a:p>
            <a:r>
              <a:rPr lang="en-GB" sz="1400" dirty="0"/>
              <a:t>To correct the extreme right positive skewness Polynomial Transformation using p =0.5 was applied to bring skewness down to 0.2692092 </a:t>
            </a:r>
          </a:p>
          <a:p>
            <a:r>
              <a:rPr lang="en-GB" sz="1400" dirty="0"/>
              <a:t>Post transformation we can observe the distribution is now shaped as bell shaped </a:t>
            </a:r>
            <a:r>
              <a:rPr lang="en-GB" sz="1400" dirty="0" err="1"/>
              <a:t>i.e</a:t>
            </a:r>
            <a:r>
              <a:rPr lang="en-GB" sz="1400" dirty="0"/>
              <a:t> Normal distribution with data values between 0-1.</a:t>
            </a:r>
          </a:p>
        </p:txBody>
      </p:sp>
      <p:sp>
        <p:nvSpPr>
          <p:cNvPr id="10" name="Right Arrow 9"/>
          <p:cNvSpPr/>
          <p:nvPr/>
        </p:nvSpPr>
        <p:spPr>
          <a:xfrm>
            <a:off x="7554577" y="3073453"/>
            <a:ext cx="665019"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ight Arrow 17"/>
          <p:cNvSpPr/>
          <p:nvPr/>
        </p:nvSpPr>
        <p:spPr>
          <a:xfrm>
            <a:off x="7554576" y="5356375"/>
            <a:ext cx="665019"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p:cNvPicPr>
            <a:picLocks noChangeAspect="1"/>
          </p:cNvPicPr>
          <p:nvPr/>
        </p:nvPicPr>
        <p:blipFill>
          <a:blip r:embed="rId4"/>
          <a:stretch>
            <a:fillRect/>
          </a:stretch>
        </p:blipFill>
        <p:spPr>
          <a:xfrm>
            <a:off x="8472442" y="4619640"/>
            <a:ext cx="3412853" cy="2051323"/>
          </a:xfrm>
          <a:prstGeom prst="rect">
            <a:avLst/>
          </a:prstGeom>
        </p:spPr>
      </p:pic>
      <p:pic>
        <p:nvPicPr>
          <p:cNvPr id="12" name="Picture 11"/>
          <p:cNvPicPr>
            <a:picLocks noChangeAspect="1"/>
          </p:cNvPicPr>
          <p:nvPr/>
        </p:nvPicPr>
        <p:blipFill>
          <a:blip r:embed="rId5"/>
          <a:stretch>
            <a:fillRect/>
          </a:stretch>
        </p:blipFill>
        <p:spPr>
          <a:xfrm>
            <a:off x="4513120" y="2177123"/>
            <a:ext cx="3067972" cy="2060433"/>
          </a:xfrm>
          <a:prstGeom prst="rect">
            <a:avLst/>
          </a:prstGeom>
        </p:spPr>
      </p:pic>
      <p:pic>
        <p:nvPicPr>
          <p:cNvPr id="13" name="Picture 12"/>
          <p:cNvPicPr>
            <a:picLocks noChangeAspect="1"/>
          </p:cNvPicPr>
          <p:nvPr/>
        </p:nvPicPr>
        <p:blipFill>
          <a:blip r:embed="rId6"/>
          <a:stretch>
            <a:fillRect/>
          </a:stretch>
        </p:blipFill>
        <p:spPr>
          <a:xfrm>
            <a:off x="4471255" y="4547507"/>
            <a:ext cx="3109837" cy="1850074"/>
          </a:xfrm>
          <a:prstGeom prst="rect">
            <a:avLst/>
          </a:prstGeom>
        </p:spPr>
      </p:pic>
      <p:pic>
        <p:nvPicPr>
          <p:cNvPr id="5" name="Picture 4"/>
          <p:cNvPicPr>
            <a:picLocks noChangeAspect="1"/>
          </p:cNvPicPr>
          <p:nvPr/>
        </p:nvPicPr>
        <p:blipFill>
          <a:blip r:embed="rId7"/>
          <a:stretch>
            <a:fillRect/>
          </a:stretch>
        </p:blipFill>
        <p:spPr>
          <a:xfrm>
            <a:off x="8441215" y="1974284"/>
            <a:ext cx="3444080" cy="2334481"/>
          </a:xfrm>
          <a:prstGeom prst="rect">
            <a:avLst/>
          </a:prstGeom>
        </p:spPr>
      </p:pic>
      <p:sp>
        <p:nvSpPr>
          <p:cNvPr id="6"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7644937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5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transformations applied for the selected four variables and variable of interest</a:t>
            </a:r>
          </a:p>
        </p:txBody>
      </p:sp>
      <p:sp>
        <p:nvSpPr>
          <p:cNvPr id="3" name="Content Placeholder 2"/>
          <p:cNvSpPr>
            <a:spLocks noGrp="1"/>
          </p:cNvSpPr>
          <p:nvPr>
            <p:ph idx="1"/>
          </p:nvPr>
        </p:nvSpPr>
        <p:spPr>
          <a:xfrm>
            <a:off x="359522" y="2881746"/>
            <a:ext cx="3900752" cy="1323110"/>
          </a:xfrm>
        </p:spPr>
        <p:txBody>
          <a:bodyPr>
            <a:normAutofit/>
          </a:bodyPr>
          <a:lstStyle/>
          <a:p>
            <a:r>
              <a:rPr lang="en-GB" sz="1400" dirty="0"/>
              <a:t>Pre transformation this data set had skewness of skewness of - 0.122015  which is within the the range of 0.5 and  the data range is outside of 0-1 required for aggregation </a:t>
            </a:r>
          </a:p>
        </p:txBody>
      </p:sp>
      <p:sp>
        <p:nvSpPr>
          <p:cNvPr id="4" name="Rectangle 3"/>
          <p:cNvSpPr/>
          <p:nvPr/>
        </p:nvSpPr>
        <p:spPr>
          <a:xfrm>
            <a:off x="359521" y="2080599"/>
            <a:ext cx="2730043" cy="646331"/>
          </a:xfrm>
          <a:prstGeom prst="rect">
            <a:avLst/>
          </a:prstGeom>
        </p:spPr>
        <p:txBody>
          <a:bodyPr wrap="square">
            <a:spAutoFit/>
          </a:bodyPr>
          <a:lstStyle/>
          <a:p>
            <a:r>
              <a:rPr lang="en-GB" b="1" dirty="0"/>
              <a:t>Variable 5 (Quality)</a:t>
            </a:r>
          </a:p>
          <a:p>
            <a:endParaRPr lang="en-GB" dirty="0"/>
          </a:p>
        </p:txBody>
      </p:sp>
      <p:sp>
        <p:nvSpPr>
          <p:cNvPr id="7" name="Content Placeholder 2"/>
          <p:cNvSpPr txBox="1">
            <a:spLocks/>
          </p:cNvSpPr>
          <p:nvPr/>
        </p:nvSpPr>
        <p:spPr>
          <a:xfrm>
            <a:off x="359521" y="4440381"/>
            <a:ext cx="3900752" cy="20643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z="1400" dirty="0"/>
              <a:t>To correct the data range Liner Feature Scaling was used to bring the data set range between 0-1 </a:t>
            </a:r>
          </a:p>
          <a:p>
            <a:r>
              <a:rPr lang="en-GB" sz="1400" dirty="0"/>
              <a:t>Post transformation we can observe the distribution is still shaped as bell shaped </a:t>
            </a:r>
            <a:r>
              <a:rPr lang="en-GB" sz="1400" dirty="0" err="1"/>
              <a:t>i.e</a:t>
            </a:r>
            <a:r>
              <a:rPr lang="en-GB" sz="1400" dirty="0"/>
              <a:t> Normal distribution with data values between 0-1.</a:t>
            </a:r>
          </a:p>
        </p:txBody>
      </p:sp>
      <p:sp>
        <p:nvSpPr>
          <p:cNvPr id="10" name="Right Arrow 9"/>
          <p:cNvSpPr/>
          <p:nvPr/>
        </p:nvSpPr>
        <p:spPr>
          <a:xfrm>
            <a:off x="7554577" y="3073453"/>
            <a:ext cx="665019"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ight Arrow 17"/>
          <p:cNvSpPr/>
          <p:nvPr/>
        </p:nvSpPr>
        <p:spPr>
          <a:xfrm>
            <a:off x="7554576" y="5356375"/>
            <a:ext cx="665019"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stretch>
            <a:fillRect/>
          </a:stretch>
        </p:blipFill>
        <p:spPr>
          <a:xfrm>
            <a:off x="4445471" y="2133600"/>
            <a:ext cx="3100766" cy="2117029"/>
          </a:xfrm>
          <a:prstGeom prst="rect">
            <a:avLst/>
          </a:prstGeom>
        </p:spPr>
      </p:pic>
      <p:pic>
        <p:nvPicPr>
          <p:cNvPr id="5" name="Picture 4"/>
          <p:cNvPicPr>
            <a:picLocks noChangeAspect="1"/>
          </p:cNvPicPr>
          <p:nvPr/>
        </p:nvPicPr>
        <p:blipFill>
          <a:blip r:embed="rId5"/>
          <a:stretch>
            <a:fillRect/>
          </a:stretch>
        </p:blipFill>
        <p:spPr>
          <a:xfrm>
            <a:off x="8350452" y="1979554"/>
            <a:ext cx="3332762" cy="2225302"/>
          </a:xfrm>
          <a:prstGeom prst="rect">
            <a:avLst/>
          </a:prstGeom>
        </p:spPr>
      </p:pic>
      <p:pic>
        <p:nvPicPr>
          <p:cNvPr id="14" name="Picture 13"/>
          <p:cNvPicPr>
            <a:picLocks noChangeAspect="1"/>
          </p:cNvPicPr>
          <p:nvPr/>
        </p:nvPicPr>
        <p:blipFill>
          <a:blip r:embed="rId6"/>
          <a:stretch>
            <a:fillRect/>
          </a:stretch>
        </p:blipFill>
        <p:spPr>
          <a:xfrm>
            <a:off x="4368499" y="4522685"/>
            <a:ext cx="3177738" cy="1836551"/>
          </a:xfrm>
          <a:prstGeom prst="rect">
            <a:avLst/>
          </a:prstGeom>
        </p:spPr>
      </p:pic>
      <p:pic>
        <p:nvPicPr>
          <p:cNvPr id="6" name="Picture 5"/>
          <p:cNvPicPr>
            <a:picLocks noChangeAspect="1"/>
          </p:cNvPicPr>
          <p:nvPr/>
        </p:nvPicPr>
        <p:blipFill>
          <a:blip r:embed="rId7"/>
          <a:stretch>
            <a:fillRect/>
          </a:stretch>
        </p:blipFill>
        <p:spPr>
          <a:xfrm>
            <a:off x="8553115" y="4468454"/>
            <a:ext cx="3130099" cy="1997016"/>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186030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69"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298</TotalTime>
  <Words>1493</Words>
  <Application>Microsoft Office PowerPoint</Application>
  <PresentationFormat>Widescreen</PresentationFormat>
  <Paragraphs>173</Paragraphs>
  <Slides>17</Slides>
  <Notes>0</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Gill Sans MT</vt:lpstr>
      <vt:lpstr>Söhne</vt:lpstr>
      <vt:lpstr>Wingdings 2</vt:lpstr>
      <vt:lpstr>Dividend</vt:lpstr>
      <vt:lpstr>Report  </vt:lpstr>
      <vt:lpstr>Data Distributions of raw data  </vt:lpstr>
      <vt:lpstr>PowerPoint Presentation</vt:lpstr>
      <vt:lpstr>PowerPoint Presentation</vt:lpstr>
      <vt:lpstr>transformations applied for the selected four variables and variable of interest</vt:lpstr>
      <vt:lpstr>transformations applied for the selected four variables and variable of interest</vt:lpstr>
      <vt:lpstr>transformations applied for the selected four variables and variable of interest</vt:lpstr>
      <vt:lpstr>transformations applied for the selected four variables and variable of interest</vt:lpstr>
      <vt:lpstr>transformations applied for the selected four variables and variable of interest</vt:lpstr>
      <vt:lpstr>error measures and correlation coefficients Table</vt:lpstr>
      <vt:lpstr>Weights and parameters summary table </vt:lpstr>
      <vt:lpstr>importance of Selected variables </vt:lpstr>
      <vt:lpstr>prediction result</vt:lpstr>
      <vt:lpstr>best conditions to predict high quality wine</vt:lpstr>
      <vt:lpstr>limitations of the fitting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SIT718  - Real World analytics  assessment 2</dc:title>
  <dc:creator>Microsoft account</dc:creator>
  <cp:lastModifiedBy>Swastik Airee</cp:lastModifiedBy>
  <cp:revision>33</cp:revision>
  <dcterms:created xsi:type="dcterms:W3CDTF">2024-04-29T08:22:05Z</dcterms:created>
  <dcterms:modified xsi:type="dcterms:W3CDTF">2025-07-18T09:45:36Z</dcterms:modified>
</cp:coreProperties>
</file>